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2" r:id="rId3"/>
    <p:sldId id="281" r:id="rId4"/>
    <p:sldId id="306" r:id="rId5"/>
    <p:sldId id="301" r:id="rId6"/>
    <p:sldId id="307" r:id="rId7"/>
    <p:sldId id="309" r:id="rId8"/>
    <p:sldId id="310" r:id="rId9"/>
    <p:sldId id="262" r:id="rId10"/>
    <p:sldId id="263" r:id="rId11"/>
    <p:sldId id="303" r:id="rId12"/>
    <p:sldId id="264" r:id="rId13"/>
    <p:sldId id="277" r:id="rId14"/>
    <p:sldId id="261" r:id="rId15"/>
    <p:sldId id="290" r:id="rId16"/>
    <p:sldId id="266" r:id="rId17"/>
    <p:sldId id="296" r:id="rId18"/>
    <p:sldId id="297" r:id="rId19"/>
    <p:sldId id="298" r:id="rId20"/>
    <p:sldId id="305" r:id="rId21"/>
    <p:sldId id="292" r:id="rId22"/>
    <p:sldId id="269" r:id="rId23"/>
    <p:sldId id="287" r:id="rId24"/>
    <p:sldId id="300" r:id="rId2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FF"/>
    <a:srgbClr val="CCECFF"/>
    <a:srgbClr val="A7E2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4" autoAdjust="0"/>
    <p:restoredTop sz="94673" autoAdjust="0"/>
  </p:normalViewPr>
  <p:slideViewPr>
    <p:cSldViewPr snapToGrid="0">
      <p:cViewPr varScale="1">
        <p:scale>
          <a:sx n="69" d="100"/>
          <a:sy n="69" d="100"/>
        </p:scale>
        <p:origin x="6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5FD04-25BC-47FF-B8BE-AFC65F3EE699}" type="datetimeFigureOut">
              <a:rPr lang="ru-RU" smtClean="0"/>
              <a:t>20.05.2019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398"/>
            <a:ext cx="5438775" cy="38871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96212-0F23-4661-8269-BE78BA5DB1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120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формулируются описательно, а показатели с цифрами, долями, процентами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96212-0F23-4661-8269-BE78BA5DB1C3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26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формулируются описательно, а показатели с цифрами, долями, процентами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96212-0F23-4661-8269-BE78BA5DB1C3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230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формулируются описательно, а показатели с цифрами, долями, процентами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96212-0F23-4661-8269-BE78BA5DB1C3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08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формулируются описательно, а показатели с цифрами, долями, процентами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96212-0F23-4661-8269-BE78BA5DB1C3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331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96212-0F23-4661-8269-BE78BA5DB1C3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75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2171" y="163979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695315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029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50855" y="6287036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315832" y="6352633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7" y="1041400"/>
            <a:ext cx="6318324" cy="2651901"/>
          </a:xfrm>
        </p:spPr>
        <p:txBody>
          <a:bodyPr anchor="t" anchorCtr="0">
            <a:noAutofit/>
          </a:bodyPr>
          <a:lstStyle/>
          <a:p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комплексном подходе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к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национального проекта «Образование»</a:t>
            </a:r>
            <a:r>
              <a:rPr lang="ru-RU" sz="2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>
                <a:solidFill>
                  <a:srgbClr val="00B0F0"/>
                </a:solidFill>
              </a:rPr>
              <a:t>в </a:t>
            </a:r>
            <a:r>
              <a:rPr lang="ru-RU" sz="2600" dirty="0" smtClean="0">
                <a:solidFill>
                  <a:srgbClr val="00B0F0"/>
                </a:solidFill>
              </a:rPr>
              <a:t>Краснодарском крае</a:t>
            </a:r>
            <a:endParaRPr lang="ru-RU" sz="2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2019 - </a:t>
            </a:r>
            <a:r>
              <a:rPr lang="ru-RU" sz="12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3048" y="4425901"/>
            <a:ext cx="72513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Куратор: </a:t>
            </a:r>
          </a:p>
          <a:p>
            <a:r>
              <a:rPr lang="ru-RU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Минькова </a:t>
            </a:r>
            <a:r>
              <a:rPr lang="ru-RU" sz="120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А.А.,</a:t>
            </a:r>
            <a:endParaRPr lang="ru-RU" sz="120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заместитель главы администрации (губернатора) Краснодарского края</a:t>
            </a:r>
          </a:p>
          <a:p>
            <a:endParaRPr lang="ru-RU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Руководитель проекта:</a:t>
            </a:r>
          </a:p>
          <a:p>
            <a:r>
              <a:rPr lang="ru-RU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Воробьева Е.В.,</a:t>
            </a:r>
          </a:p>
          <a:p>
            <a:r>
              <a:rPr lang="ru-RU" sz="1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министр образования, науки и молодежной политики Краснодарского края</a:t>
            </a:r>
            <a:endParaRPr lang="ru-RU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72476"/>
            <a:ext cx="7124700" cy="580990"/>
          </a:xfrm>
        </p:spPr>
        <p:txBody>
          <a:bodyPr anchor="t" anchorCtr="0">
            <a:noAutofit/>
          </a:bodyPr>
          <a:lstStyle/>
          <a:p>
            <a:r>
              <a:rPr lang="ru-RU" sz="2400" dirty="0" smtClean="0"/>
              <a:t>Региональные особенности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36728" y="788630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национального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«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Образование» в Краснодарском крае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5E8601DD-34B9-484B-B84F-71A99815C1AE}"/>
              </a:ext>
            </a:extLst>
          </p:cNvPr>
          <p:cNvSpPr txBox="1">
            <a:spLocks/>
          </p:cNvSpPr>
          <p:nvPr/>
        </p:nvSpPr>
        <p:spPr>
          <a:xfrm>
            <a:off x="271604" y="1134835"/>
            <a:ext cx="8580296" cy="56278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 ОБЛАДАЕТ:</a:t>
            </a:r>
            <a:endParaRPr lang="ru-RU" sz="1200" b="1" dirty="0" smtClean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инвестиционной привлекательностью;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географическими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климатическими преимуществами;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крупнейших в России образовательных сетей, охватывающей все уровни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ПРОЕКТНАЯ АКТИВНОСТЬ РЕГИОНА: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движениях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«Молодые профессионалы», «Абилимпикс» и «Юниор Профи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комплексном проекте модернизации образования;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реализации мероприятий государственных программ Российской Федерации;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выступает площадкой для проведения крупных событийных мероприятий, которые обеспечиваются волонтерами преимущественно из числа молодежи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 (Олимпийские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игры, ВФМС, FIFA, РИФ, Формула-1 и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т.д.).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ПРИОРИТЕТНЫЕ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НАПРАВЛЕНИЯ: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мест в образовательных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организациях;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новых мест материально-техническими условиями равного доступа к образовательным ресурсам;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объективности результатов проведения оценочных процедур всех уровней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общеобразовательных организациях;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непрерывного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МЕЖВЕДОМСТВЕННОЕ ВЗАИМОДЕЙСТВИЕ: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региональными органами исполнительной власти, в том числе с министерствами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и социального развития,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здравоохранения, культуры, департаментами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промышленной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политики и СМИ;.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образовательными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организациями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расположенными в регионе;</a:t>
            </a:r>
          </a:p>
          <a:p>
            <a:pPr>
              <a:defRPr/>
            </a:pP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«КТК-Р» </a:t>
            </a:r>
            <a:r>
              <a:rPr lang="ru-RU" sz="1200" dirty="0">
                <a:solidFill>
                  <a:srgbClr val="002060"/>
                </a:solidFill>
              </a:rPr>
              <a:t>;</a:t>
            </a:r>
            <a:endParaRPr lang="ru-RU" sz="1200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200" dirty="0" smtClean="0">
                <a:solidFill>
                  <a:srgbClr val="002060"/>
                </a:solidFill>
              </a:rPr>
              <a:t>ФОНД «Вольное дело».</a:t>
            </a:r>
            <a:endParaRPr lang="ru-RU" sz="1200" dirty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72476"/>
            <a:ext cx="7124700" cy="580990"/>
          </a:xfrm>
        </p:spPr>
        <p:txBody>
          <a:bodyPr anchor="t" anchorCtr="0">
            <a:noAutofit/>
          </a:bodyPr>
          <a:lstStyle/>
          <a:p>
            <a:r>
              <a:rPr lang="ru-RU" sz="2400" dirty="0" smtClean="0"/>
              <a:t>Региональные особенности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36728" y="788630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национального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«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Образование» в Краснодарском крае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5E8601DD-34B9-484B-B84F-71A99815C1AE}"/>
              </a:ext>
            </a:extLst>
          </p:cNvPr>
          <p:cNvSpPr txBox="1">
            <a:spLocks/>
          </p:cNvSpPr>
          <p:nvPr/>
        </p:nvSpPr>
        <p:spPr>
          <a:xfrm>
            <a:off x="244444" y="1143680"/>
            <a:ext cx="8655112" cy="5091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ОПЫТ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МЕЖРЕГИОНАЛЬНЫХ КООПЕРАЦИЙ 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координационного центра 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WoldScills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Краснодарского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 и специализированных центров компетенций, с центрами Московской области, субъектами Южного и Северо-Кавказского федеральных округов; </a:t>
            </a:r>
            <a:endParaRPr lang="en-US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специалистов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Базовой площадки по поддержке инклюзивного профессионального образования Краснодарского края и Центра развития инклюзивного образования Российского университета дружбы народов; </a:t>
            </a:r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окружного оператора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Всероссийского конкурса «Доброволец России» по Южному федеральному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округу;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института развития образования и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республиканских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институтов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 повышению кадрового по­тенциала педа­гогов и специ­алистов в изу­чении русского языка.</a:t>
            </a:r>
            <a:endParaRPr lang="en-US" sz="1400" b="1" dirty="0" smtClean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b="1" dirty="0" smtClean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ПЕРСПЕКТИВЫ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ВЗАИМОДЕЙСТВИЯ: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сетевое взаимодействие Сочинского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техникума с Межрегиональным центром компетенций строительного профиля Московской области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окружного «</a:t>
            </a:r>
            <a:r>
              <a:rPr lang="en-US" sz="1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Profest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-Юг»;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ЮФО Соревнования молодых исследователей в рамках Российской научно-социальной программы «Шаг в будущее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7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504" y="46870"/>
            <a:ext cx="7762240" cy="580990"/>
          </a:xfrm>
        </p:spPr>
        <p:txBody>
          <a:bodyPr anchor="ctr" anchorCtr="0">
            <a:noAutofit/>
          </a:bodyPr>
          <a:lstStyle/>
          <a:p>
            <a:r>
              <a:rPr lang="ru-RU" sz="2050" dirty="0" smtClean="0"/>
              <a:t>Взаимосвязь национального проекта «Образование»</a:t>
            </a:r>
            <a:endParaRPr lang="ru-RU" sz="205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92504" y="792822"/>
            <a:ext cx="7823200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другими национальными проектами, реализуемыми в Краснодарском крае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2054" y="1143436"/>
            <a:ext cx="2050233" cy="262183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83022" y="4719745"/>
            <a:ext cx="3853571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части обеспечения интернетом, 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авторизации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ЕПГУ, электронно-цифровая подпись, подготовки по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компетенциями для цифровой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экономики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504" y="2010943"/>
            <a:ext cx="3853571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занятости женщин – создание условий дошкольного образования для детей в возрасте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3-х лет. Разработаны мероприятия по созданию мест в образовательных организациях для детей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возрасте до 3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лет для обеспечения 100% доступности дошкольного образования к 2021 году</a:t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сохранения ее до 2024 года</a:t>
            </a:r>
          </a:p>
          <a:p>
            <a:pPr algn="ctr"/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8291" y="1664695"/>
            <a:ext cx="255031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 «ДЕМОГРАФИЯ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72460" y="4189496"/>
            <a:ext cx="3649419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 «ЦИФРОВАЯ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РОССИЙСКОЙ ФЕДЕРАЦИИ»</a:t>
            </a:r>
            <a:endParaRPr lang="ru-RU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9372" y="4550468"/>
            <a:ext cx="3856703" cy="1554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3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молодых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исследователей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приняли участие в реализуемых научными  центрами мирового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уровня,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созданными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годах, </a:t>
            </a:r>
            <a:endParaRPr lang="ru-RU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образовательных,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научных и (или) 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научно-технических 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программах и проектах</a:t>
            </a:r>
            <a:r>
              <a:rPr lang="ru-RU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8291" y="4189496"/>
            <a:ext cx="1679499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 «НАУКА» 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120" y="1737678"/>
            <a:ext cx="7630998" cy="261486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Дополнительная информация для подготовки раздаточного материала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97933" y="797020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«Современная школа»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97933" y="148891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96048"/>
              </p:ext>
            </p:extLst>
          </p:nvPr>
        </p:nvGraphicFramePr>
        <p:xfrm>
          <a:off x="232124" y="1119695"/>
          <a:ext cx="8622165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1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3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7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5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4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989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8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59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Доля муниципальных образований, в которых обновлено содержание и методы обучения предметной области «Технология» и других предметных областей, %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4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Число общеобразовательных организаций, расположенных в сельской местности и малых городах, обновивших материально-техническую базу для реализации основных и дополнительных общеобразовательных программ цифрового, естественнонаучного и гуманитарного профилей, единиц нарастающим итогом к 2018 году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59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Численность обучающихся, охваченных основными и дополнительными общеобразовательными программами цифрового, естественнонаучного и гуманитарного профилей, тыс. человек нарастающим итогом к 2018 году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94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Число созданных новых мест в общеобразовательных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организациях (расположенных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в сельской местности и поселках городского типа, человек нарастающим итогом к 2018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8000/250*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8000/250*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8000/470*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8000/470*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32124" y="5737463"/>
            <a:ext cx="8513317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i="1" dirty="0" smtClean="0">
                <a:solidFill>
                  <a:schemeClr val="tx1"/>
                </a:solidFill>
                <a:ea typeface="Verdana" panose="020B0604030504040204" pitchFamily="34" charset="0"/>
              </a:rPr>
              <a:t>*Показатель уточняется ежегодно по итогам отбора Министерства просвещения российской Федерации на предоставление субсидии федерального бюджета бюджетам субъектов Российской Федерации по соответствующему мероприятию</a:t>
            </a:r>
          </a:p>
        </p:txBody>
      </p:sp>
    </p:spTree>
    <p:extLst>
      <p:ext uri="{BB962C8B-B14F-4D97-AF65-F5344CB8AC3E}">
        <p14:creationId xmlns:p14="http://schemas.microsoft.com/office/powerpoint/2010/main" val="2054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35231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«Успех каждого ребёнка»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72533" y="148891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7625"/>
              </p:ext>
            </p:extLst>
          </p:nvPr>
        </p:nvGraphicFramePr>
        <p:xfrm>
          <a:off x="137497" y="1087793"/>
          <a:ext cx="8794833" cy="517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37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8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38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Доля детей в возрасте от 5 до 18 лет, охваченных дополнительным образованием, 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8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Число детей, охваченных деятельностью детских технопарков «Кванториум»/мобильных технопарков «Кванториум»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Федерации, человек, нарастающим итогом*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1060</a:t>
                      </a: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1/0</a:t>
                      </a:r>
                      <a:r>
                        <a:rPr lang="ru-RU" sz="12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</a:t>
                      </a:r>
                      <a:endParaRPr lang="ru-RU" sz="1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2660</a:t>
                      </a: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</a:t>
                      </a:r>
                    </a:p>
                    <a:p>
                      <a:r>
                        <a:rPr lang="ru-RU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</a:t>
                      </a:r>
                      <a:endParaRPr lang="ru-RU" sz="1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3500</a:t>
                      </a: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</a:t>
                      </a:r>
                      <a:endParaRPr lang="ru-RU" sz="1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4500</a:t>
                      </a: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</a:t>
                      </a:r>
                      <a:endParaRPr lang="ru-RU" sz="1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5500</a:t>
                      </a: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4/8</a:t>
                      </a:r>
                    </a:p>
                    <a:p>
                      <a:r>
                        <a:rPr lang="ru-RU" sz="1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</a:t>
                      </a: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6500</a:t>
                      </a:r>
                    </a:p>
                    <a:p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4/10</a:t>
                      </a:r>
                    </a:p>
                    <a:p>
                      <a:r>
                        <a:rPr lang="ru-RU" sz="10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технопарки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28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Число участников открытых онлайн-уроков, реализуемых с учетом опыта цикла открытых уроков «Проектория», «Уроки настоящего» или иных аналогичных по возможностям, функциям и результатам проектах, направленных на раннюю профориентацию, тыс. человек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705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будущее», нарастающим итогом, тыс.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человек*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2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90438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«Поддержка семей, имеющих детей»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142312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199979"/>
              </p:ext>
            </p:extLst>
          </p:nvPr>
        </p:nvGraphicFramePr>
        <p:xfrm>
          <a:off x="239991" y="1577830"/>
          <a:ext cx="8631937" cy="358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627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21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489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 (далее – НКО), нарастающим итогом с 2019 года, тыс. единиц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16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Arial Unicode MS"/>
                          <a:cs typeface="Arial" panose="020B0604020202020204" pitchFamily="34" charset="0"/>
                        </a:rPr>
                        <a:t>Доля граждан, положительно оценивших качество услуг психолого-педагогической, методической и консультативной помощи, от общего числа обратившихся за получением услуги, %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41939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«Цифровая образовательная среда»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89466" y="160949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90161"/>
              </p:ext>
            </p:extLst>
          </p:nvPr>
        </p:nvGraphicFramePr>
        <p:xfrm>
          <a:off x="256032" y="1405299"/>
          <a:ext cx="8631937" cy="4495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004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4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532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образовательных организаций, расположенных на территории Краснодарского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края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обеспеченных Интернет-соединением со скоростью соединения не менее 100Мб/c – для образовательных организаций, расположенных в городах, 50Мб/c – для образовательных организаций, расположенных в сельской местности и поселках городского типа, а также  гарантированным Интернет-трафиком **, 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021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муниципальных образований Краснодарского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края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⃰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0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91927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«Цифровая образовательная среда»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210937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770100"/>
              </p:ext>
            </p:extLst>
          </p:nvPr>
        </p:nvGraphicFramePr>
        <p:xfrm>
          <a:off x="256032" y="1405299"/>
          <a:ext cx="8631937" cy="377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285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5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77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обучающихся, для которых формируется цифровой образовательный профиль и индивидуальный план обучения (персональная траектория обучения) с использованием федеральной информационно-сервисной платформы цифровой образовательной среды (федеральных цифровых платформ, информационных систем и ресурсов), между которыми обеспечено информационное взаимодействие , в общем числе обучающихся по указанным программам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%: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2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 программам общего образования и дополнительного образования детей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9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 программам среднего профессионального образования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35231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«Цифровая образовательная среда»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148891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53320"/>
              </p:ext>
            </p:extLst>
          </p:nvPr>
        </p:nvGraphicFramePr>
        <p:xfrm>
          <a:off x="256032" y="1114804"/>
          <a:ext cx="8631937" cy="500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7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0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33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404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образовательных организаций, осуществляющих образовательную деятельность с использованием федеральной информационно-сервисной платформы цифровой образовательной среды (федеральных цифровых платформ. информационных систем и ресурсов), между которыми обеспечено информационное взаимодействие, в общем числе образовательных организаций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05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 программам общего образования и дополнительного образования детей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42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 программам среднего профессионального образования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04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обучающихся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(федеральные цифровые платформы, информационные системы и ресурсы)  для «горизонтального» обучения и неформального образования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⃰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0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102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5382" y="6213098"/>
            <a:ext cx="515112" cy="523165"/>
          </a:xfrm>
          <a:prstGeom prst="rect">
            <a:avLst/>
          </a:prstGeom>
        </p:spPr>
      </p:pic>
      <p:pic>
        <p:nvPicPr>
          <p:cNvPr id="126" name="Рисунок 12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5809" y="5670708"/>
            <a:ext cx="494825" cy="465987"/>
          </a:xfrm>
          <a:prstGeom prst="rect">
            <a:avLst/>
          </a:prstGeom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5011" y="4882524"/>
            <a:ext cx="382439" cy="38243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16" y="1022026"/>
            <a:ext cx="502003" cy="5020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6817" y="2109033"/>
            <a:ext cx="543630" cy="504992"/>
          </a:xfrm>
          <a:prstGeom prst="rect">
            <a:avLst/>
          </a:prstGeom>
        </p:spPr>
      </p:pic>
      <p:cxnSp>
        <p:nvCxnSpPr>
          <p:cNvPr id="36" name="Прямая соединительная линия 35"/>
          <p:cNvCxnSpPr/>
          <p:nvPr/>
        </p:nvCxnSpPr>
        <p:spPr>
          <a:xfrm flipH="1">
            <a:off x="2540508" y="3509967"/>
            <a:ext cx="256043" cy="0"/>
          </a:xfrm>
          <a:prstGeom prst="line">
            <a:avLst/>
          </a:prstGeom>
          <a:ln w="2857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5400000">
            <a:off x="2299820" y="2191730"/>
            <a:ext cx="464499" cy="659556"/>
          </a:xfrm>
          <a:prstGeom prst="bentConnector2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92889" y="762775"/>
            <a:ext cx="7694579" cy="3284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Краснодарском крае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392889" y="135099"/>
            <a:ext cx="782320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Актуальные характеристики системы образования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1980594" y="1052009"/>
            <a:ext cx="28571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Общая численность обучающихся </a:t>
            </a:r>
          </a:p>
          <a:p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государственных и муниципальных  образовательных организациях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45254" y="4930802"/>
            <a:ext cx="146223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организациях дополнительного образования занимаются</a:t>
            </a:r>
            <a:endParaRPr lang="ru-RU" sz="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5254" y="4382517"/>
            <a:ext cx="146223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Образовательные</a:t>
            </a:r>
          </a:p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организации высшего</a:t>
            </a: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12202" y="1614652"/>
            <a:ext cx="1483431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Организации, осуществляющие образовательную деятельность </a:t>
            </a:r>
            <a:endParaRPr lang="ru-RU" sz="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образовательным  программам дошкольного образования</a:t>
            </a: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присмотр 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уход за детьми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48150" y="1608610"/>
            <a:ext cx="792000" cy="360000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1512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36268" y="2195810"/>
            <a:ext cx="1495802" cy="287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Общеобразовательные организации</a:t>
            </a:r>
            <a:endParaRPr lang="ru-RU" sz="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45784" y="2167069"/>
            <a:ext cx="792000" cy="360000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1225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37083" y="3765644"/>
            <a:ext cx="122448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Профессиональные</a:t>
            </a:r>
          </a:p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образовательные</a:t>
            </a: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организации</a:t>
            </a: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42020" y="3785232"/>
            <a:ext cx="792000" cy="360000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60029" y="4992092"/>
            <a:ext cx="792000" cy="360000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430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445247" y="4419898"/>
            <a:ext cx="792000" cy="360000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090650" y="2970244"/>
            <a:ext cx="606880" cy="288153"/>
          </a:xfrm>
          <a:prstGeom prst="rect">
            <a:avLst/>
          </a:prstGeom>
          <a:solidFill>
            <a:srgbClr val="00B0F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352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25632" y="2960758"/>
            <a:ext cx="120151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Сельские малокомплектные, условно малокомплектные школы</a:t>
            </a:r>
            <a:endParaRPr lang="ru-RU" sz="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104125" y="3361396"/>
            <a:ext cx="606880" cy="288153"/>
          </a:xfrm>
          <a:prstGeom prst="rect">
            <a:avLst/>
          </a:prstGeom>
          <a:solidFill>
            <a:srgbClr val="00B0F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53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44833" y="3312663"/>
            <a:ext cx="120151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Коррекционные </a:t>
            </a:r>
          </a:p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школы, школы-интернаты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789678" y="1052008"/>
            <a:ext cx="2500476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Объём расходов консолидированного </a:t>
            </a:r>
          </a:p>
          <a:p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бюджета  на образование в крае</a:t>
            </a:r>
            <a:endParaRPr lang="ru-RU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861" y="1614652"/>
            <a:ext cx="78017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273,7 </a:t>
            </a:r>
            <a:b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детей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321" y="2120399"/>
            <a:ext cx="780176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634,4</a:t>
            </a:r>
            <a:b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детей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-28082" y="4332750"/>
            <a:ext cx="985241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100,8</a:t>
            </a:r>
            <a:b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студентов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-28082" y="3719083"/>
            <a:ext cx="985241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103,0</a:t>
            </a:r>
            <a:b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студентов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085" y="2954326"/>
            <a:ext cx="780176" cy="284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43,7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детей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-127408" y="4980343"/>
            <a:ext cx="1094987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375,6</a:t>
            </a:r>
            <a:b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детей</a:t>
            </a:r>
            <a:endParaRPr lang="ru-RU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878" y="3311972"/>
            <a:ext cx="780176" cy="284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8, 4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детей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69910" y="1672851"/>
            <a:ext cx="5737897" cy="323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Большинство  объектов системы общего образования создано для жителей сельской местности: </a:t>
            </a: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56,9% </a:t>
            </a:r>
            <a:r>
              <a:rPr lang="ru-RU" sz="10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детских садов (860</a:t>
            </a:r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и </a:t>
            </a: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67,3 % </a:t>
            </a:r>
            <a:r>
              <a:rPr lang="ru-RU" sz="10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школ (825</a:t>
            </a:r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982948" y="3004614"/>
            <a:ext cx="2144130" cy="569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Средняя наполняемость классов:</a:t>
            </a:r>
          </a:p>
          <a:p>
            <a:endParaRPr lang="ru-RU" sz="1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начальных классах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25,6 человек</a:t>
            </a:r>
          </a:p>
          <a:p>
            <a:r>
              <a:rPr lang="ru-RU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основной школе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24,3 человека</a:t>
            </a:r>
          </a:p>
          <a:p>
            <a:r>
              <a:rPr lang="ru-RU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старших классах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19,6 человек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7255083" y="2121280"/>
            <a:ext cx="195859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обучающихся </a:t>
            </a:r>
          </a:p>
          <a:p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первую смену </a:t>
            </a:r>
            <a:b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городской и сельской местностях, в том числе:</a:t>
            </a:r>
          </a:p>
          <a:p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городской местности </a:t>
            </a:r>
            <a:r>
              <a:rPr lang="ru-RU" sz="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69,9 %</a:t>
            </a:r>
          </a:p>
          <a:p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сельской местности </a:t>
            </a:r>
            <a:r>
              <a:rPr lang="ru-RU" sz="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87,3 %</a:t>
            </a:r>
            <a:endParaRPr lang="ru-RU" sz="9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>
            <a:stCxn id="135" idx="0"/>
            <a:endCxn id="70" idx="0"/>
          </p:cNvCxnSpPr>
          <p:nvPr/>
        </p:nvCxnSpPr>
        <p:spPr>
          <a:xfrm>
            <a:off x="2386852" y="2590157"/>
            <a:ext cx="7238" cy="38008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6821848" y="3675676"/>
            <a:ext cx="240866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На 1 педагога в школе приходится </a:t>
            </a:r>
            <a:r>
              <a:rPr lang="ru-RU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25,5</a:t>
            </a:r>
            <a:r>
              <a:rPr lang="ru-RU" sz="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обучающихся, в том числе:</a:t>
            </a:r>
          </a:p>
          <a:p>
            <a:r>
              <a:rPr lang="ru-RU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городской местности </a:t>
            </a:r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28,3 человека</a:t>
            </a:r>
            <a:endParaRPr lang="ru-RU" sz="9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сельской </a:t>
            </a:r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местности </a:t>
            </a:r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22,6 человека</a:t>
            </a:r>
          </a:p>
        </p:txBody>
      </p:sp>
      <p:pic>
        <p:nvPicPr>
          <p:cNvPr id="87" name="Picture 4" descr="ÐÐ°ÑÑÐ¸Ð½ÐºÐ¸ Ð¿Ð¾ Ð·Ð°Ð¿ÑÐ¾ÑÑ Ð½Ð¾ÑÑÐ±ÑÐº Ð¸ÐºÐ¾Ð½ÐºÐ°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66272" y="4448649"/>
            <a:ext cx="382401" cy="32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5904172" y="4403949"/>
            <a:ext cx="197937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74,8</a:t>
            </a:r>
            <a:r>
              <a:rPr lang="ru-RU" sz="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персональных компьютеров в школах</a:t>
            </a:r>
            <a:endParaRPr lang="ru-RU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9" name="Picture 8" descr="ÐÐ°ÑÑÐ¸Ð½ÐºÐ¸ Ð¿Ð¾ Ð·Ð°Ð¿ÑÐ¾ÑÑ Ð¸Ð½ÑÐµÑÐ½ÐµÑ Ð¸ÐºÐ¾Ð½ÐºÐ°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6856" y="4413634"/>
            <a:ext cx="334014" cy="33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TextBox 89"/>
          <p:cNvSpPr txBox="1"/>
          <p:nvPr/>
        </p:nvSpPr>
        <p:spPr>
          <a:xfrm>
            <a:off x="7639415" y="4383415"/>
            <a:ext cx="15482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99,8 </a:t>
            </a:r>
            <a:r>
              <a:rPr lang="ru-RU" sz="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 подключены </a:t>
            </a:r>
          </a:p>
          <a:p>
            <a:r>
              <a:rPr lang="ru-RU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сети Интернет</a:t>
            </a:r>
            <a:endParaRPr lang="ru-RU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435885" y="2170001"/>
            <a:ext cx="1956379" cy="7540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 общей численности учителей</a:t>
            </a:r>
            <a:r>
              <a:rPr lang="ru-RU" sz="9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составляют молодые учителя в возрасте до 35 лет</a:t>
            </a:r>
            <a:r>
              <a:rPr lang="ru-RU" sz="9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том числе:</a:t>
            </a:r>
          </a:p>
          <a:p>
            <a:r>
              <a:rPr lang="ru-RU" sz="1050" b="1" dirty="0" smtClean="0">
                <a:solidFill>
                  <a:srgbClr val="0070C0"/>
                </a:solidFill>
              </a:rPr>
              <a:t>в </a:t>
            </a:r>
            <a:r>
              <a:rPr lang="ru-RU" sz="1050" b="1" dirty="0">
                <a:solidFill>
                  <a:srgbClr val="0070C0"/>
                </a:solidFill>
              </a:rPr>
              <a:t>городской местности </a:t>
            </a:r>
            <a:r>
              <a:rPr lang="ru-RU" sz="1050" b="1" dirty="0" smtClean="0">
                <a:solidFill>
                  <a:srgbClr val="0070C0"/>
                </a:solidFill>
              </a:rPr>
              <a:t>– </a:t>
            </a: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</a:rPr>
              <a:t>24,3 %</a:t>
            </a:r>
            <a:endParaRPr lang="ru-RU" sz="105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50" b="1" dirty="0">
                <a:solidFill>
                  <a:srgbClr val="0070C0"/>
                </a:solidFill>
              </a:rPr>
              <a:t>в сельской местности - </a:t>
            </a:r>
            <a:r>
              <a:rPr lang="ru-RU" sz="1050" b="1" dirty="0">
                <a:solidFill>
                  <a:srgbClr val="002060"/>
                </a:solidFill>
              </a:rPr>
              <a:t> </a:t>
            </a: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</a:rPr>
              <a:t>21,4 %</a:t>
            </a:r>
            <a:endParaRPr lang="ru-RU" sz="105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725" y="990299"/>
            <a:ext cx="1589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млн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111,9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человек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67579" y="1595863"/>
            <a:ext cx="0" cy="4616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403192" y="1598124"/>
            <a:ext cx="109175" cy="37048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967579" y="2112729"/>
            <a:ext cx="0" cy="3702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80229" y="2945418"/>
            <a:ext cx="347" cy="294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889599" y="3318767"/>
            <a:ext cx="347" cy="342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2419318" y="2147994"/>
            <a:ext cx="109175" cy="37048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084536" y="2964656"/>
            <a:ext cx="62364" cy="294335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088005" y="3347538"/>
            <a:ext cx="62364" cy="294335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957159" y="3757554"/>
            <a:ext cx="0" cy="4616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957159" y="4371221"/>
            <a:ext cx="0" cy="4616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957159" y="4896680"/>
            <a:ext cx="0" cy="4616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2444226" y="3753547"/>
            <a:ext cx="109175" cy="37048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445756" y="4396627"/>
            <a:ext cx="109175" cy="37048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463765" y="4961453"/>
            <a:ext cx="109175" cy="37048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540464" y="920772"/>
            <a:ext cx="11715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83,5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млрд рублей</a:t>
            </a:r>
            <a:endParaRPr lang="ru-RU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9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2819" y="1022026"/>
            <a:ext cx="617982" cy="477990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>
            <a:off x="6712003" y="1052008"/>
            <a:ext cx="0" cy="46166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440788" y="2548280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22,8% </a:t>
            </a:r>
            <a:endParaRPr lang="ru-RU" sz="2000" dirty="0">
              <a:solidFill>
                <a:srgbClr val="0070C0"/>
              </a:solidFill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>
            <a:off x="4320425" y="2141691"/>
            <a:ext cx="10649" cy="7632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340282" y="2538805"/>
            <a:ext cx="91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77,4%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7197629" y="2043889"/>
            <a:ext cx="14341" cy="89476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922059" y="3022488"/>
            <a:ext cx="5611" cy="5249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H="1">
            <a:off x="6768076" y="3698662"/>
            <a:ext cx="2460" cy="5266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5936501" y="4465938"/>
            <a:ext cx="0" cy="2881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7662325" y="4444232"/>
            <a:ext cx="0" cy="27541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6" name="Рисунок 95"/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844" y="5431539"/>
            <a:ext cx="382439" cy="382439"/>
          </a:xfrm>
          <a:prstGeom prst="rect">
            <a:avLst/>
          </a:prstGeom>
        </p:spPr>
      </p:pic>
      <p:sp>
        <p:nvSpPr>
          <p:cNvPr id="97" name="Прямоугольник 96"/>
          <p:cNvSpPr/>
          <p:nvPr/>
        </p:nvSpPr>
        <p:spPr>
          <a:xfrm>
            <a:off x="758324" y="5528693"/>
            <a:ext cx="16190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Сеть организаций профессионального образования в соотношении «город-село»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-22610" y="5715814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67/26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85407" y="6094289"/>
            <a:ext cx="136890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реализуют </a:t>
            </a:r>
          </a:p>
          <a:p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</a:t>
            </a:r>
          </a:p>
          <a:p>
            <a:r>
              <a:rPr lang="ru-RU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2-х </a:t>
            </a:r>
            <a:r>
              <a:rPr lang="ru-RU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уровней 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-4901" y="6496222"/>
            <a:ext cx="12115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организаций 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119462" y="612511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785407" y="6181913"/>
            <a:ext cx="0" cy="363429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4036482" y="4912629"/>
            <a:ext cx="13303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многопрофильных </a:t>
            </a:r>
          </a:p>
          <a:p>
            <a:r>
              <a:rPr lang="ru-RU" sz="1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колледжей </a:t>
            </a:r>
            <a:endParaRPr lang="ru-RU" sz="1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297842" y="4898104"/>
            <a:ext cx="731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617829" y="5338584"/>
            <a:ext cx="1627359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Имеют специализацию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6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медицина, культура и др.).</a:t>
            </a:r>
          </a:p>
        </p:txBody>
      </p:sp>
      <p:sp>
        <p:nvSpPr>
          <p:cNvPr id="106" name="Нашивка 105"/>
          <p:cNvSpPr/>
          <p:nvPr/>
        </p:nvSpPr>
        <p:spPr>
          <a:xfrm rot="5400000">
            <a:off x="4330059" y="4901321"/>
            <a:ext cx="95788" cy="884295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331578" y="5309879"/>
            <a:ext cx="6534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16</a:t>
            </a:r>
            <a:r>
              <a:rPr lang="ru-RU" dirty="0"/>
              <a:t> 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5287408" y="4848758"/>
            <a:ext cx="38192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ts val="800"/>
              </a:lnSpc>
              <a:spcBef>
                <a:spcPts val="0"/>
              </a:spcBef>
              <a:buFontTx/>
              <a:buChar char="-"/>
            </a:pP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7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 по профессиям и специальностям ТОП-Регион, наиболее перспективным и востребованным на рынке труда края </a:t>
            </a:r>
            <a:endParaRPr lang="ru-RU" sz="75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800"/>
              </a:lnSpc>
              <a:spcBef>
                <a:spcPts val="0"/>
              </a:spcBef>
              <a:buFontTx/>
              <a:buChar char="-"/>
            </a:pP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взаимодействии  </a:t>
            </a:r>
            <a:r>
              <a:rPr lang="ru-RU" sz="7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предприятиями реального сектора экономики</a:t>
            </a: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ts val="800"/>
              </a:lnSpc>
              <a:spcBef>
                <a:spcPts val="0"/>
              </a:spcBef>
              <a:buFontTx/>
              <a:buChar char="-"/>
            </a:pP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оснащение </a:t>
            </a:r>
            <a:r>
              <a:rPr lang="ru-RU" sz="7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материально-технической базы колледжей в соответствии </a:t>
            </a:r>
            <a:endParaRPr lang="ru-RU" sz="75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800"/>
              </a:lnSpc>
              <a:spcBef>
                <a:spcPts val="0"/>
              </a:spcBef>
              <a:buFontTx/>
              <a:buChar char="-"/>
            </a:pP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 современными </a:t>
            </a:r>
            <a:r>
              <a:rPr lang="ru-RU" sz="7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требованиями производства;</a:t>
            </a:r>
          </a:p>
          <a:p>
            <a:pPr marL="171450" indent="-171450">
              <a:lnSpc>
                <a:spcPts val="800"/>
              </a:lnSpc>
              <a:spcBef>
                <a:spcPts val="0"/>
              </a:spcBef>
              <a:buFontTx/>
              <a:buChar char="-"/>
            </a:pP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7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подготовки кадров и уровня квалификации </a:t>
            </a: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ts val="800"/>
              </a:lnSpc>
              <a:spcBef>
                <a:spcPts val="0"/>
              </a:spcBef>
            </a:pPr>
            <a:r>
              <a:rPr lang="ru-RU" sz="7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педагогов</a:t>
            </a:r>
            <a:r>
              <a:rPr lang="ru-RU" sz="7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9" name="Нашивка 108"/>
          <p:cNvSpPr/>
          <p:nvPr/>
        </p:nvSpPr>
        <p:spPr>
          <a:xfrm>
            <a:off x="5273233" y="4857479"/>
            <a:ext cx="77932" cy="76075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10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757" y="5813099"/>
            <a:ext cx="511596" cy="345236"/>
          </a:xfrm>
          <a:prstGeom prst="rect">
            <a:avLst/>
          </a:prstGeom>
        </p:spPr>
      </p:pic>
      <p:sp>
        <p:nvSpPr>
          <p:cNvPr id="111" name="Прямоугольник 110"/>
          <p:cNvSpPr/>
          <p:nvPr/>
        </p:nvSpPr>
        <p:spPr>
          <a:xfrm>
            <a:off x="2166692" y="6161554"/>
            <a:ext cx="15229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осуществляют </a:t>
            </a:r>
            <a:r>
              <a:rPr lang="ru-RU" sz="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подготовку, переподготовку и повышение </a:t>
            </a:r>
            <a:r>
              <a:rPr lang="ru-RU" sz="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 </a:t>
            </a:r>
            <a:r>
              <a:rPr lang="ru-RU" sz="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в регионе</a:t>
            </a:r>
            <a:endParaRPr lang="ru-RU" sz="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Нашивка 114"/>
          <p:cNvSpPr/>
          <p:nvPr/>
        </p:nvSpPr>
        <p:spPr>
          <a:xfrm>
            <a:off x="3562469" y="5915869"/>
            <a:ext cx="104880" cy="83919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803257" y="5583145"/>
            <a:ext cx="0" cy="4616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80" idx="3"/>
          </p:cNvCxnSpPr>
          <p:nvPr/>
        </p:nvCxnSpPr>
        <p:spPr>
          <a:xfrm flipH="1" flipV="1">
            <a:off x="2711005" y="3505473"/>
            <a:ext cx="150298" cy="12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5575082" y="5588102"/>
            <a:ext cx="245904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ВОЛОНТЕРСКИЕ ЦЕНТРЫ И ОБЪЕДИНЕНИЯ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5567130" y="5670708"/>
            <a:ext cx="393290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центров на 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базе образовательных организаций высшего образования и общественных организаций, входящих в Ассоциацию волонтерских центров </a:t>
            </a:r>
            <a:endParaRPr lang="ru-RU" sz="7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8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302</a:t>
            </a:r>
            <a:r>
              <a:rPr lang="ru-RU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отряда 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базе школ</a:t>
            </a:r>
          </a:p>
          <a:p>
            <a:r>
              <a:rPr lang="ru-RU" sz="8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104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отряда на </a:t>
            </a:r>
            <a:r>
              <a:rPr lang="ru-RU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базе профессиональных образовательных организаций</a:t>
            </a:r>
          </a:p>
          <a:p>
            <a:endParaRPr lang="ru-RU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5570543" y="6148329"/>
            <a:ext cx="24455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ЗАРЕГИСТРИРОВАНО </a:t>
            </a:r>
          </a:p>
          <a:p>
            <a:r>
              <a:rPr lang="ru-RU" sz="6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ПОРТАЛЕ «ДОБРОВОЛЕЦ КУБАНИ»</a:t>
            </a:r>
          </a:p>
          <a:p>
            <a:r>
              <a:rPr lang="ru-RU" sz="6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27196</a:t>
            </a:r>
            <a:r>
              <a:rPr lang="ru-RU" sz="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добровольцев</a:t>
            </a:r>
          </a:p>
          <a:p>
            <a:r>
              <a:rPr lang="ru-RU" sz="6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1192</a:t>
            </a:r>
            <a:r>
              <a:rPr lang="ru-RU" sz="6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 и </a:t>
            </a:r>
            <a:r>
              <a:rPr lang="ru-RU" sz="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«добрых вакансий» </a:t>
            </a:r>
            <a:endParaRPr lang="ru-RU" sz="600" b="1" dirty="0" smtClean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6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ЕИС «ДОБРОВОЛЬЦЫ РОССИИ»</a:t>
            </a:r>
          </a:p>
          <a:p>
            <a:r>
              <a:rPr lang="ru-RU" sz="6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2571</a:t>
            </a:r>
            <a:r>
              <a:rPr lang="ru-RU" sz="6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доброволец</a:t>
            </a:r>
            <a:endParaRPr lang="ru-RU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6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438</a:t>
            </a:r>
            <a:r>
              <a:rPr lang="ru-RU" sz="6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мероприятий и </a:t>
            </a:r>
            <a:r>
              <a:rPr lang="ru-RU" sz="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«добрых вакансий» </a:t>
            </a:r>
          </a:p>
        </p:txBody>
      </p:sp>
      <p:sp>
        <p:nvSpPr>
          <p:cNvPr id="135" name="Прямоугольник 134"/>
          <p:cNvSpPr/>
          <p:nvPr/>
        </p:nvSpPr>
        <p:spPr>
          <a:xfrm>
            <a:off x="2083412" y="2590157"/>
            <a:ext cx="606880" cy="288153"/>
          </a:xfrm>
          <a:prstGeom prst="rect">
            <a:avLst/>
          </a:prstGeom>
          <a:solidFill>
            <a:srgbClr val="00B0F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825</a:t>
            </a: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951312" y="2610737"/>
            <a:ext cx="120151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 в сельской местности</a:t>
            </a: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8085" y="2573466"/>
            <a:ext cx="780176" cy="284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271,5</a:t>
            </a:r>
            <a: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детей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>
            <a:off x="880229" y="2564558"/>
            <a:ext cx="347" cy="294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Прямоугольник 138"/>
          <p:cNvSpPr/>
          <p:nvPr/>
        </p:nvSpPr>
        <p:spPr>
          <a:xfrm>
            <a:off x="2076369" y="2584609"/>
            <a:ext cx="62364" cy="294335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36" name="Прямая соединительная линия 1035"/>
          <p:cNvCxnSpPr/>
          <p:nvPr/>
        </p:nvCxnSpPr>
        <p:spPr>
          <a:xfrm>
            <a:off x="2861303" y="2737117"/>
            <a:ext cx="0" cy="7728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46" name="Рисунок 1045"/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5397" y="3024767"/>
            <a:ext cx="401082" cy="353650"/>
          </a:xfrm>
          <a:prstGeom prst="rect">
            <a:avLst/>
          </a:prstGeom>
        </p:spPr>
      </p:pic>
      <p:sp>
        <p:nvSpPr>
          <p:cNvPr id="1047" name="Прямоугольник 1046"/>
          <p:cNvSpPr/>
          <p:nvPr/>
        </p:nvSpPr>
        <p:spPr>
          <a:xfrm>
            <a:off x="3929990" y="297669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Подвоз более </a:t>
            </a:r>
            <a:r>
              <a:rPr lang="ru-RU" sz="105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 </a:t>
            </a:r>
            <a:r>
              <a:rPr lang="ru-RU" sz="105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05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учащихся </a:t>
            </a:r>
            <a:endParaRPr lang="ru-RU" sz="105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5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организован </a:t>
            </a:r>
            <a:r>
              <a:rPr lang="ru-RU" sz="105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632</a:t>
            </a:r>
            <a:r>
              <a:rPr lang="ru-RU" sz="105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сельские школы.</a:t>
            </a: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>
            <a:off x="3866518" y="3037253"/>
            <a:ext cx="0" cy="27541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8" name="Прямоугольник 1047"/>
          <p:cNvSpPr/>
          <p:nvPr/>
        </p:nvSpPr>
        <p:spPr>
          <a:xfrm>
            <a:off x="3398223" y="3369963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ysClr val="windowText" lastClr="00000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10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1049" name="Прямоугольник 1048"/>
          <p:cNvSpPr/>
          <p:nvPr/>
        </p:nvSpPr>
        <p:spPr>
          <a:xfrm>
            <a:off x="3379768" y="3582968"/>
            <a:ext cx="5212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sysClr val="windowText" lastClr="00000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школ</a:t>
            </a:r>
            <a:endParaRPr lang="ru-RU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0" name="Прямоугольник 1049"/>
          <p:cNvSpPr/>
          <p:nvPr/>
        </p:nvSpPr>
        <p:spPr>
          <a:xfrm>
            <a:off x="3955249" y="3385850"/>
            <a:ext cx="29872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ysClr val="windowText" lastClr="00000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с наименьшей численностью обучающихся от 23 до 6 чел.</a:t>
            </a:r>
            <a:endParaRPr lang="ru-RU" sz="11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>
            <a:off x="3861788" y="3477705"/>
            <a:ext cx="0" cy="27541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4" name="Прямоугольник 163"/>
          <p:cNvSpPr/>
          <p:nvPr/>
        </p:nvSpPr>
        <p:spPr>
          <a:xfrm>
            <a:off x="3385505" y="3744661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10 </a:t>
            </a:r>
            <a:endParaRPr lang="ru-RU" sz="2000" dirty="0" smtClean="0">
              <a:solidFill>
                <a:srgbClr val="00B050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3367050" y="3957666"/>
            <a:ext cx="5212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>
                <a:solidFill>
                  <a:srgbClr val="00B05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школ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6" name="Прямая соединительная линия 165"/>
          <p:cNvCxnSpPr/>
          <p:nvPr/>
        </p:nvCxnSpPr>
        <p:spPr>
          <a:xfrm>
            <a:off x="3849070" y="3852403"/>
            <a:ext cx="0" cy="27541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7" name="Прямоугольник 166"/>
          <p:cNvSpPr/>
          <p:nvPr/>
        </p:nvSpPr>
        <p:spPr>
          <a:xfrm>
            <a:off x="3891655" y="3764538"/>
            <a:ext cx="2985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с наибольшей численностью </a:t>
            </a:r>
            <a:r>
              <a:rPr lang="ru-RU" sz="1100" dirty="0" smtClean="0">
                <a:solidFill>
                  <a:srgbClr val="00B05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1100" dirty="0">
                <a:solidFill>
                  <a:srgbClr val="00B050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от 2,7 тыс. до 7,2 тыс. чел.</a:t>
            </a:r>
          </a:p>
        </p:txBody>
      </p:sp>
      <p:sp>
        <p:nvSpPr>
          <p:cNvPr id="1051" name="Прямоугольник 1050"/>
          <p:cNvSpPr/>
          <p:nvPr/>
        </p:nvSpPr>
        <p:spPr>
          <a:xfrm>
            <a:off x="3289935" y="4175272"/>
            <a:ext cx="6319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1693 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2" name="Прямоугольник 1051"/>
          <p:cNvSpPr/>
          <p:nvPr/>
        </p:nvSpPr>
        <p:spPr>
          <a:xfrm>
            <a:off x="3744166" y="4207229"/>
            <a:ext cx="202972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профильных класса и групп </a:t>
            </a:r>
          </a:p>
        </p:txBody>
      </p:sp>
      <p:sp>
        <p:nvSpPr>
          <p:cNvPr id="1053" name="Прямоугольник 1052"/>
          <p:cNvSpPr/>
          <p:nvPr/>
        </p:nvSpPr>
        <p:spPr>
          <a:xfrm>
            <a:off x="3480821" y="4562371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" name="Прямоугольник 1053"/>
          <p:cNvSpPr/>
          <p:nvPr/>
        </p:nvSpPr>
        <p:spPr>
          <a:xfrm>
            <a:off x="3483469" y="4380599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5" name="Прямоугольник 1054"/>
          <p:cNvSpPr/>
          <p:nvPr/>
        </p:nvSpPr>
        <p:spPr>
          <a:xfrm>
            <a:off x="3744166" y="4393079"/>
            <a:ext cx="90762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профилей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3293778" y="4735622"/>
            <a:ext cx="70724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чел.  </a:t>
            </a:r>
            <a:endParaRPr lang="ru-RU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3736548" y="4602317"/>
            <a:ext cx="13596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обучением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00152" y="2110392"/>
            <a:ext cx="506850" cy="506850"/>
          </a:xfrm>
          <a:prstGeom prst="rect">
            <a:avLst/>
          </a:prstGeom>
        </p:spPr>
      </p:pic>
      <p:sp>
        <p:nvSpPr>
          <p:cNvPr id="129" name="Прямоугольник 128"/>
          <p:cNvSpPr/>
          <p:nvPr/>
        </p:nvSpPr>
        <p:spPr>
          <a:xfrm>
            <a:off x="3944717" y="5964782"/>
            <a:ext cx="554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00B0F0"/>
                </a:solidFill>
              </a:rPr>
              <a:t>вуза </a:t>
            </a:r>
            <a:endParaRPr lang="ru-RU" sz="1400" dirty="0">
              <a:solidFill>
                <a:srgbClr val="00B0F0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933469" y="5724588"/>
            <a:ext cx="9602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колледжей</a:t>
            </a:r>
            <a:endParaRPr lang="ru-RU" sz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635596" y="6416368"/>
            <a:ext cx="5808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624269" y="5738035"/>
            <a:ext cx="30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3918055" y="6240369"/>
            <a:ext cx="1413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учреждение </a:t>
            </a:r>
            <a:r>
              <a:rPr lang="ru-RU" sz="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профессионального образования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3617535" y="5988121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0" name="Прямая соединительная линия 139"/>
          <p:cNvCxnSpPr/>
          <p:nvPr/>
        </p:nvCxnSpPr>
        <p:spPr>
          <a:xfrm flipH="1">
            <a:off x="3920060" y="6031702"/>
            <a:ext cx="1" cy="240857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>
            <a:off x="3930911" y="6350890"/>
            <a:ext cx="2558" cy="485027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H="1">
            <a:off x="3920060" y="5763987"/>
            <a:ext cx="1" cy="240857"/>
          </a:xfrm>
          <a:prstGeom prst="line">
            <a:avLst/>
          </a:prstGeom>
          <a:ln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8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20842" y="753523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«Цифровая образовательная среда»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20842" y="157838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56032" y="1405299"/>
          <a:ext cx="8631937" cy="238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4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2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877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52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04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 («Современная цифровая образовательная среда в Российской Федерации») ⃰,%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3686" y="5792302"/>
            <a:ext cx="8990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⃰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Показатель будет скорректирован после утверждения методики расчета на федеральном уровне в 2019 году.</a:t>
            </a:r>
          </a:p>
          <a:p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**Показатель </a:t>
            </a:r>
            <a:r>
              <a:rPr lang="ru-RU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скорректирован после утверждения методики </a:t>
            </a:r>
            <a:r>
              <a:rPr lang="ru-RU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расчета Минкомсвязи в 2019 году и зависит от субсидирования субъекта в рамках  программа «Цифровая экономика Российской Федерации».</a:t>
            </a:r>
            <a:endParaRPr lang="ru-RU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8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68125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«Учитель будущего»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47133" y="254298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4173"/>
              </p:ext>
            </p:extLst>
          </p:nvPr>
        </p:nvGraphicFramePr>
        <p:xfrm>
          <a:off x="256032" y="1488137"/>
          <a:ext cx="8631940" cy="422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1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4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07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12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37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учителей общеобразовательных организаций, вовлеченных в национальную систему профессионального роста педагогических работников, 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97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муниципальных образований субъекта Российской Федерации, обеспечивших деятельность центров непрерывного повышения профессионального мастерства педагогических работников и аккредитационные центры системы образования, 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5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педагогических работников, прошедших добровольную независимую оценку профессиональной квалификации,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%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29454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«Молодые профессионалы»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97933" y="263874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002862"/>
              </p:ext>
            </p:extLst>
          </p:nvPr>
        </p:nvGraphicFramePr>
        <p:xfrm>
          <a:off x="85343" y="1083733"/>
          <a:ext cx="9058658" cy="4910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2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2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2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080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10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82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центров опережающей профессиональной подготовки накопительным итогом, единиц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Число мастерских, оснащенных современной материально-технической базой по одной из компетенций накопительным итогом, единиц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Внедрена итоговая аттестация в форме демонстрационного экзамена в образовательных организациях, осуществляющих образовательную деятельность по образовательным программам среднего профессионального образования: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indent="0"/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организаций, осуществляющих образовательную деятельность по образовательным программам среднего профессионального образования, итоговая аттестация в которых проводится в форме демонстрационного экзамена,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обучающихся, завершающих обучение в организациях, осуществляющих образовательную деятельность по образовательным программам среднего профессионального образования, прошедших аттестацию с использованием механизма демонстрационного экзамена,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810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* </a:t>
            </a:r>
            <a:r>
              <a:rPr lang="ru-RU" sz="1200" i="1" dirty="0" smtClean="0">
                <a:solidFill>
                  <a:schemeClr val="tx1"/>
                </a:solidFill>
                <a:ea typeface="Verdana" panose="020B0604030504040204" pitchFamily="34" charset="0"/>
              </a:rPr>
              <a:t>Показатель уточняется ежегодно по итогам отбора Министерства просвещения российской Федерации на предоставление субсидии федерального бюджета бюджетам субъектов Российской Федерации по соответствующему мероприятию</a:t>
            </a:r>
            <a:endParaRPr lang="ru-RU" sz="1200" i="1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18291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егионального проекта «Социальная активность»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218869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49866"/>
              </p:ext>
            </p:extLst>
          </p:nvPr>
        </p:nvGraphicFramePr>
        <p:xfrm>
          <a:off x="256709" y="1259961"/>
          <a:ext cx="8497825" cy="3173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65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64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2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Численность обучающихся, вовлеченных в деятельность общественных объединений, в т.ч. волонтерских и добровольческих, тыс. человек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7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граждан, вовлеченных в добровольческую деятельность, %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12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молодежи, задействованной в мероприятиях по вовлечению в творческую деятельность, от общего числа молодежи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в субъекте Российской Федерации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7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студентов, вовлеченных в клубное студенческое движение, от общего числа студентов субъекта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Российской Федерации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0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270748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Основные </a:t>
            </a:r>
            <a:r>
              <a:rPr lang="ru-RU" sz="2400" dirty="0" smtClean="0"/>
              <a:t>показатели</a:t>
            </a:r>
            <a:endParaRPr lang="ru-RU" sz="2400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069313"/>
            <a:ext cx="76708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ru-RU" sz="1200" dirty="0">
              <a:solidFill>
                <a:schemeClr val="tx1"/>
              </a:solidFill>
              <a:ea typeface="Verdana" panose="020B060403050404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12535"/>
            <a:ext cx="7823200" cy="4467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проекта «Новые возможности для каждого»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3086"/>
              </p:ext>
            </p:extLst>
          </p:nvPr>
        </p:nvGraphicFramePr>
        <p:xfrm>
          <a:off x="164927" y="1882584"/>
          <a:ext cx="8780318" cy="2310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430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Период, год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76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15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Количество граждан Краснодарского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края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ежегодно проходящих обучение по программам непрерывного образования (дополнительным образовательным программам и программам профессионального обучения) в образовательных организациях высшего образования, среднего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профессионального, дополнительного профессионального образования,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не менее тыс. чел.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4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04533" y="752166"/>
            <a:ext cx="7694579" cy="3284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Краснодарском крае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04533" y="119826"/>
            <a:ext cx="782320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Актуальные характеристики системы образования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65162"/>
              </p:ext>
            </p:extLst>
          </p:nvPr>
        </p:nvGraphicFramePr>
        <p:xfrm>
          <a:off x="255752" y="1080590"/>
          <a:ext cx="8632495" cy="511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КЛЮЧЕВЫЕ ПРОБЛЕМЫ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ВОЗМОЖНОСТИ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ДЛЯ ИХ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 РЕШЕНИЯ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90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достаточного количества мест в образовательных организациях </a:t>
                      </a: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>
                      <a:noFill/>
                    </a:lnT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 новых мест за счет реализации мероприятий государственных  программ края и участия в федеральных проектах</a:t>
                      </a: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>
                      <a:noFill/>
                    </a:lnT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405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Недостаточное развитие цифровой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образовательной среды, 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 материально-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(оборудование 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высокоскоростное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подключение к сети Интернет)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Обновление материально-технической базы образовательных организаций и коммуникационных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ресурсов, в том числе решение вопроса передачи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персональных данных контингента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Слабое развитие</a:t>
                      </a:r>
                      <a:r>
                        <a:rPr lang="ru-RU" sz="1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сетевого взаимодействие между образовательными организациями разного уровня, подчинения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предприятиями региона </a:t>
                      </a: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Совершенствование модели сетевого взаимодействия общеобразовательных организаций  с организациями профессионального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1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высшего образования, а также с предприятиями </a:t>
                      </a:r>
                      <a:endParaRPr lang="ru-RU" sz="10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319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Недостаточный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охват обучающихся техническим и естественно-научным творчеством в системе дополнительного образования</a:t>
                      </a: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проектов федерального и регионального уровня, направленных на повышение охвата обучающихся </a:t>
                      </a:r>
                      <a:r>
                        <a:rPr lang="ru-RU" sz="1000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техническим 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естественно–научным творчеством (детский технопарк «Кванториум», </a:t>
                      </a:r>
                      <a:r>
                        <a:rPr lang="en-US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IT-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куб, детский образовательный агропарк)</a:t>
                      </a: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847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 сетевого взаимодействия образовательных организаций дополнительного профессионального образования</a:t>
                      </a: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Формирование условий для сетевого взаимодействия</a:t>
                      </a:r>
                      <a:r>
                        <a:rPr lang="ru-RU" sz="10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образовательных организаций по программам непрерывного образования</a:t>
                      </a:r>
                      <a:endParaRPr lang="ru-RU" sz="1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66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Слабое развитие</a:t>
                      </a:r>
                      <a:r>
                        <a:rPr lang="ru-RU" sz="1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частно-государственного партнерства 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lang="ru-RU" sz="1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реализации образовательных программ</a:t>
                      </a:r>
                      <a:endParaRPr lang="ru-RU" sz="1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Реализация совместных образовательных проектов</a:t>
                      </a:r>
                      <a:endParaRPr lang="ru-RU" sz="1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490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Недостаточный уровень готовности педагогов использования современных цифровых технологий в образовательном процессе</a:t>
                      </a: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Построение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индивидуального образовательного маршрута педагога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непрерывного повышения квалификации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9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Недостаточная информированность родителей в вопросах образования, воспитания и развития, в том числе детей дошкольного возраста</a:t>
                      </a:r>
                      <a:endParaRPr lang="ru-RU" sz="10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ts val="1100"/>
                        </a:lnSpc>
                        <a:spcBef>
                          <a:spcPts val="0"/>
                        </a:spcBef>
                      </a:pPr>
                      <a:endParaRPr lang="ru-RU" sz="10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Информационно-просветительская поддержка родителей, повышение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их компетентности путем создания условий для оказания услуги психолого-педагогической, методической и консультативной помощи, тиражирования форм и методов работы с детьми, в том числе дошкольного возраста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единого подхода к систематизации и учету добровольческой деятельности</a:t>
                      </a:r>
                      <a:endParaRPr lang="ru-RU" sz="10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формы государственного статистического наблюдения для всех форм  и типов организаций (учреждений) по мониторингу вовлечения населения  в добровольческую (волонтерскую) деятельность</a:t>
                      </a:r>
                      <a:endParaRPr lang="ru-RU" sz="10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9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457200" y="807365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Краснодарском крае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5E8601DD-34B9-484B-B84F-71A99815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578" y="1419399"/>
            <a:ext cx="5462035" cy="19328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проект </a:t>
            </a:r>
            <a:r>
              <a:rPr lang="ru-RU" sz="1300" dirty="0">
                <a:solidFill>
                  <a:srgbClr val="0070C0"/>
                </a:solidFill>
              </a:rPr>
              <a:t>«Современная школа</a:t>
            </a:r>
            <a:r>
              <a:rPr lang="ru-RU" sz="1300" dirty="0" smtClean="0">
                <a:solidFill>
                  <a:srgbClr val="0070C0"/>
                </a:solidFill>
              </a:rPr>
              <a:t>»</a:t>
            </a:r>
          </a:p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1300" dirty="0">
                <a:solidFill>
                  <a:srgbClr val="0070C0"/>
                </a:solidFill>
              </a:rPr>
              <a:t>проект «Успех каждого ребенка»</a:t>
            </a:r>
            <a:endParaRPr lang="ru-RU" sz="1300" dirty="0" smtClean="0">
              <a:solidFill>
                <a:srgbClr val="0070C0"/>
              </a:solidFill>
            </a:endParaRPr>
          </a:p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1300" dirty="0">
                <a:solidFill>
                  <a:srgbClr val="0070C0"/>
                </a:solidFill>
              </a:rPr>
              <a:t>проект</a:t>
            </a:r>
            <a:r>
              <a:rPr lang="ru-RU" sz="1300" dirty="0" smtClean="0">
                <a:solidFill>
                  <a:srgbClr val="0070C0"/>
                </a:solidFill>
              </a:rPr>
              <a:t> «Поддержка </a:t>
            </a:r>
            <a:r>
              <a:rPr lang="ru-RU" sz="1300" dirty="0">
                <a:solidFill>
                  <a:srgbClr val="0070C0"/>
                </a:solidFill>
              </a:rPr>
              <a:t>семей, имеющих </a:t>
            </a:r>
            <a:r>
              <a:rPr lang="ru-RU" sz="1300" dirty="0" smtClean="0">
                <a:solidFill>
                  <a:srgbClr val="0070C0"/>
                </a:solidFill>
              </a:rPr>
              <a:t>детей»</a:t>
            </a:r>
          </a:p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1300" dirty="0">
                <a:solidFill>
                  <a:srgbClr val="0070C0"/>
                </a:solidFill>
              </a:rPr>
              <a:t>проект </a:t>
            </a:r>
            <a:r>
              <a:rPr lang="ru-RU" sz="1300" dirty="0" smtClean="0">
                <a:solidFill>
                  <a:srgbClr val="0070C0"/>
                </a:solidFill>
              </a:rPr>
              <a:t>«Цифровая </a:t>
            </a:r>
            <a:r>
              <a:rPr lang="ru-RU" sz="1300" dirty="0">
                <a:solidFill>
                  <a:srgbClr val="0070C0"/>
                </a:solidFill>
              </a:rPr>
              <a:t>образовательная </a:t>
            </a:r>
            <a:r>
              <a:rPr lang="ru-RU" sz="1300" dirty="0" smtClean="0">
                <a:solidFill>
                  <a:srgbClr val="0070C0"/>
                </a:solidFill>
              </a:rPr>
              <a:t>среда»</a:t>
            </a:r>
          </a:p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1300" dirty="0">
                <a:solidFill>
                  <a:srgbClr val="0070C0"/>
                </a:solidFill>
              </a:rPr>
              <a:t>проект </a:t>
            </a:r>
            <a:r>
              <a:rPr lang="ru-RU" sz="1300" dirty="0" smtClean="0">
                <a:solidFill>
                  <a:srgbClr val="0070C0"/>
                </a:solidFill>
              </a:rPr>
              <a:t>«Учитель будущего»</a:t>
            </a:r>
          </a:p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1300" dirty="0">
                <a:solidFill>
                  <a:srgbClr val="0070C0"/>
                </a:solidFill>
              </a:rPr>
              <a:t>проект </a:t>
            </a:r>
            <a:r>
              <a:rPr lang="ru-RU" sz="1300" dirty="0" smtClean="0">
                <a:solidFill>
                  <a:srgbClr val="0070C0"/>
                </a:solidFill>
              </a:rPr>
              <a:t>«Молодые профессионалы»</a:t>
            </a:r>
          </a:p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1300" dirty="0">
                <a:solidFill>
                  <a:srgbClr val="0070C0"/>
                </a:solidFill>
              </a:rPr>
              <a:t>проект </a:t>
            </a:r>
            <a:r>
              <a:rPr lang="ru-RU" sz="1300" dirty="0" smtClean="0">
                <a:solidFill>
                  <a:srgbClr val="0070C0"/>
                </a:solidFill>
              </a:rPr>
              <a:t>«Новые </a:t>
            </a:r>
            <a:r>
              <a:rPr lang="ru-RU" sz="1300" dirty="0">
                <a:solidFill>
                  <a:srgbClr val="0070C0"/>
                </a:solidFill>
              </a:rPr>
              <a:t>возможности для </a:t>
            </a:r>
            <a:r>
              <a:rPr lang="ru-RU" sz="1300" dirty="0" smtClean="0">
                <a:solidFill>
                  <a:srgbClr val="0070C0"/>
                </a:solidFill>
              </a:rPr>
              <a:t>каждого»</a:t>
            </a:r>
          </a:p>
          <a:p>
            <a:pPr marL="180975" indent="-180975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Региональный </a:t>
            </a:r>
            <a:r>
              <a:rPr lang="ru-RU" sz="1300" dirty="0">
                <a:solidFill>
                  <a:srgbClr val="0070C0"/>
                </a:solidFill>
              </a:rPr>
              <a:t>проект </a:t>
            </a:r>
            <a:r>
              <a:rPr lang="ru-RU" sz="1300" dirty="0" smtClean="0">
                <a:solidFill>
                  <a:srgbClr val="0070C0"/>
                </a:solidFill>
              </a:rPr>
              <a:t>«Социальная активность»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457200" y="114302"/>
            <a:ext cx="7823200" cy="520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 smtClean="0"/>
              <a:t>Перечень региональных проектов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3504" y="1117821"/>
            <a:ext cx="4185161" cy="307777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РАМКАХ НАЦПРОЕКТА «ОБРАЗОВАНИЕ»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5E8601DD-34B9-484B-B84F-71A99815C1AE}"/>
              </a:ext>
            </a:extLst>
          </p:cNvPr>
          <p:cNvSpPr txBox="1">
            <a:spLocks/>
          </p:cNvSpPr>
          <p:nvPr/>
        </p:nvSpPr>
        <p:spPr>
          <a:xfrm>
            <a:off x="239578" y="3759254"/>
            <a:ext cx="7971916" cy="240942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dk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dk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dk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dk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dk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endParaRPr lang="ru-RU" sz="1300" dirty="0" smtClean="0">
              <a:solidFill>
                <a:srgbClr val="0070C0"/>
              </a:solidFill>
            </a:endParaRPr>
          </a:p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>
                <a:solidFill>
                  <a:srgbClr val="0070C0"/>
                </a:solidFill>
              </a:rPr>
              <a:t>Содействие созданию в Краснодарском крае новых мест в общеобразовательных организациях на 2016–2025 годы</a:t>
            </a:r>
          </a:p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Модель </a:t>
            </a:r>
            <a:r>
              <a:rPr lang="ru-RU" sz="1300" dirty="0">
                <a:solidFill>
                  <a:srgbClr val="0070C0"/>
                </a:solidFill>
              </a:rPr>
              <a:t>аттестации педагогических работников в электронном </a:t>
            </a:r>
            <a:r>
              <a:rPr lang="ru-RU" sz="1300" dirty="0" smtClean="0">
                <a:solidFill>
                  <a:srgbClr val="0070C0"/>
                </a:solidFill>
              </a:rPr>
              <a:t>виде</a:t>
            </a:r>
            <a:endParaRPr lang="ru-RU" sz="1300" dirty="0">
              <a:solidFill>
                <a:srgbClr val="0070C0"/>
              </a:solidFill>
            </a:endParaRPr>
          </a:p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Сдать </a:t>
            </a:r>
            <a:r>
              <a:rPr lang="ru-RU" sz="1300" dirty="0">
                <a:solidFill>
                  <a:srgbClr val="0070C0"/>
                </a:solidFill>
              </a:rPr>
              <a:t>ЕГЭ про100</a:t>
            </a:r>
            <a:r>
              <a:rPr lang="ru-RU" sz="1300" dirty="0" smtClean="0">
                <a:solidFill>
                  <a:srgbClr val="0070C0"/>
                </a:solidFill>
              </a:rPr>
              <a:t>!</a:t>
            </a:r>
            <a:endParaRPr lang="ru-RU" sz="1300" dirty="0">
              <a:solidFill>
                <a:srgbClr val="0070C0"/>
              </a:solidFill>
            </a:endParaRPr>
          </a:p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Совершенствование </a:t>
            </a:r>
            <a:r>
              <a:rPr lang="ru-RU" sz="1300" dirty="0">
                <a:solidFill>
                  <a:srgbClr val="0070C0"/>
                </a:solidFill>
              </a:rPr>
              <a:t>механизмов оценки качества подготовки </a:t>
            </a:r>
            <a:r>
              <a:rPr lang="ru-RU" sz="1300" dirty="0" smtClean="0">
                <a:solidFill>
                  <a:srgbClr val="0070C0"/>
                </a:solidFill>
              </a:rPr>
              <a:t>обучающихся</a:t>
            </a:r>
          </a:p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Модель </a:t>
            </a:r>
            <a:r>
              <a:rPr lang="ru-RU" sz="1300" dirty="0">
                <a:solidFill>
                  <a:srgbClr val="0070C0"/>
                </a:solidFill>
              </a:rPr>
              <a:t>управления качеством деятельности педагогов в организациях дополнительного образования как условие эффективного внедрения профессиональных </a:t>
            </a:r>
            <a:r>
              <a:rPr lang="ru-RU" sz="1300" dirty="0" smtClean="0">
                <a:solidFill>
                  <a:srgbClr val="0070C0"/>
                </a:solidFill>
              </a:rPr>
              <a:t>стандартов</a:t>
            </a:r>
            <a:endParaRPr lang="ru-RU" sz="1300" dirty="0">
              <a:solidFill>
                <a:srgbClr val="0070C0"/>
              </a:solidFill>
            </a:endParaRPr>
          </a:p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Рабочие </a:t>
            </a:r>
            <a:r>
              <a:rPr lang="ru-RU" sz="1300" dirty="0">
                <a:solidFill>
                  <a:srgbClr val="0070C0"/>
                </a:solidFill>
              </a:rPr>
              <a:t>кадры для передовых </a:t>
            </a:r>
            <a:r>
              <a:rPr lang="ru-RU" sz="1300" dirty="0" smtClean="0">
                <a:solidFill>
                  <a:srgbClr val="0070C0"/>
                </a:solidFill>
              </a:rPr>
              <a:t>технологий</a:t>
            </a:r>
          </a:p>
          <a:p>
            <a:pPr marL="271463" indent="-271463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rgbClr val="0070C0"/>
                </a:solidFill>
              </a:rPr>
              <a:t>Шахматы в школу</a:t>
            </a:r>
            <a:endParaRPr lang="ru-RU" sz="13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504" y="3605365"/>
            <a:ext cx="4185161" cy="307777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РЕГИОНАЛЬНЫЕ ПРОЕКТЫ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8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72533" y="773504"/>
            <a:ext cx="7823200" cy="491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комплексного подхода реализации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 </a:t>
            </a:r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Краснодарском крае 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72533" y="163336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rgbClr val="4F81BD">
                    <a:lumMod val="75000"/>
                  </a:srgbClr>
                </a:solidFill>
              </a:rPr>
              <a:t>Основные результаты и </a:t>
            </a:r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</a:rPr>
              <a:t>показатели</a:t>
            </a:r>
            <a:endParaRPr lang="ru-RU" sz="24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82141"/>
              </p:ext>
            </p:extLst>
          </p:nvPr>
        </p:nvGraphicFramePr>
        <p:xfrm>
          <a:off x="123522" y="1303647"/>
          <a:ext cx="8944613" cy="493513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88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42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Современная школа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Обеспечена возможность изучать предметную область «Технология» и другие предметные области на базе организаций, имеющих высокооснащенные ученико-места, в том числе детских технопарков «Кванториум»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 концу 2024 года в каждом муниципальной образовании</a:t>
                      </a:r>
                      <a:b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 70 % школ изучение предметной области «Технология» </a:t>
                      </a:r>
                      <a:b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 других предметных областей осуществляется на базе высокотехнологических организаций, в том числе детских технопарков «Кванториум», а также с привлечением обучающихся школ различного типа, в том числе школ, работающих в неблагоприятных социальных условиях </a:t>
                      </a:r>
                      <a:endParaRPr lang="ru-RU" sz="100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Обновлена материально-технической база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организациях,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осуществляющих образовательную деятельность исключительно по адаптированным общеобразовательным программам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 концу 2024 году в 18 организациях, осуществляющих образовательную деятельность исключительно</a:t>
                      </a:r>
                      <a:b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по адаптированным общеобразовательным программам, обновлена материально-техническая база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Проведена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оценка качества общего образования на основе практики международных исследований качества подготовки обучающихся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  2024 году в 100% общеобразовательных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организаций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проведена оценка качества образования</a:t>
                      </a:r>
                      <a:b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на основе практики международных исследований качества подготовки обучающихся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38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Успех каждого ребенка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Созданы новые места в образовательных организациях различного типа для реализации программ дополнительного образования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детей</a:t>
                      </a:r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возрасте </a:t>
                      </a: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 5 до 18 лет охвачены дополнительным образованием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Реализованы мероприятия по созданию детских технопарков, в том числе за счет федеральной поддержки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стационарных и 10 передвижных детских технопарков</a:t>
                      </a:r>
                      <a:b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 охватом 6 500 человек в возрасте от 5 до 18 лет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обучающихся в открытых-онлайн уроках, направленных на раннюю профилизацию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тыс. обучающихся станут участниками открытых онлайн-уроков</a:t>
                      </a:r>
                    </a:p>
                    <a:p>
                      <a:pPr algn="ctr"/>
                      <a:endParaRPr lang="ru-RU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Обновлена материально-техническая база для занятий физкультурой и спортом</a:t>
                      </a:r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Капитальный ремонт 135 спортивных залов</a:t>
                      </a:r>
                      <a:b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 общеобразовательных организациях, расположенных</a:t>
                      </a:r>
                      <a:b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сельской местности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3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72533" y="773504"/>
            <a:ext cx="7823200" cy="491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комплексного подхода реализации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 </a:t>
            </a:r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Краснодарском крае 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72533" y="163336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rgbClr val="4F81BD">
                    <a:lumMod val="75000"/>
                  </a:srgbClr>
                </a:solidFill>
              </a:rPr>
              <a:t>Основные результаты и </a:t>
            </a:r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</a:rPr>
              <a:t>показатели</a:t>
            </a:r>
            <a:endParaRPr lang="ru-RU" sz="24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552240"/>
              </p:ext>
            </p:extLst>
          </p:nvPr>
        </p:nvGraphicFramePr>
        <p:xfrm>
          <a:off x="117000" y="1261573"/>
          <a:ext cx="8910000" cy="500956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{7DF18680-E054-41AD-8BC1-D1AEF772440D}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08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209">
                <a:tc rowSpan="2">
                  <a:txBody>
                    <a:bodyPr/>
                    <a:lstStyle/>
                    <a:p>
                      <a:pPr marL="133350" indent="-2651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E2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Поддержка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семей, имеющих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детей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Созданы условия по оказанию услуг психолого-педагогической, методической и консультативной помощи родителям (законным представителям) детей,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200 тыс. родителей получат услуги психолого-педагогической, методической и консультативной помощи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Внедрена целевая модель информационно-просветительской поддержки родителей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Создано 500 консультационных центров, привлечено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некоммерческих организаций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7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E2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Цифровая образовательная среда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Созданы ключевые центры развития детей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Создано 5 центров «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-куб» с обучением 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 детей в каждом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25% общеобразовательных организациях обучающиеся  получают образование по программам 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современными цифровыми технологиями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 тыс. обучающихся в общеобразовательных организациях получают образование по соответствующим программам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143"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61" marR="91461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E2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Учитель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будущего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96" marR="68596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Внедрение национальной системы учительского роста  педагогических работников</a:t>
                      </a:r>
                    </a:p>
                  </a:txBody>
                  <a:tcPr marL="91461" marR="91461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50 % учителей общеобразовательных организаций, вовлечены в национальную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систему профессионального роста педагогических работников</a:t>
                      </a:r>
                    </a:p>
                  </a:txBody>
                  <a:tcPr marL="91461" marR="91461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трех центров непрерывного повышения профессионального мастерства и центра   аккредитации системы  образования</a:t>
                      </a:r>
                    </a:p>
                  </a:txBody>
                  <a:tcPr marL="91461" marR="91461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70 % учителей общеобразовательных организаций в возрасте до 35 лет обеспечены различными формами поддержки и сопровождения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первые три года работы  </a:t>
                      </a:r>
                      <a:endParaRPr lang="ru-RU" sz="1000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61" marR="91461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добровольной независимой оценки профессиональной квалификации педагогических работников системы общего образования детей</a:t>
                      </a:r>
                    </a:p>
                  </a:txBody>
                  <a:tcPr marL="91461" marR="91461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10 % педагогических работников системы общего образования и дополнительного образования детей</a:t>
                      </a:r>
                    </a:p>
                  </a:txBody>
                  <a:tcPr marL="91461" marR="91461" marT="45731" marB="4573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72533" y="773504"/>
            <a:ext cx="7823200" cy="491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комплексного подхода реализации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 </a:t>
            </a:r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Краснодарском крае 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72533" y="163336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rgbClr val="4F81BD">
                    <a:lumMod val="75000"/>
                  </a:srgbClr>
                </a:solidFill>
              </a:rPr>
              <a:t>Основные результаты и </a:t>
            </a:r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</a:rPr>
              <a:t>показатели</a:t>
            </a:r>
            <a:endParaRPr lang="ru-RU" sz="24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9916"/>
              </p:ext>
            </p:extLst>
          </p:nvPr>
        </p:nvGraphicFramePr>
        <p:xfrm>
          <a:off x="128424" y="1293707"/>
          <a:ext cx="8910000" cy="48988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88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585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Молодые профессионалы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Создание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ЦОПП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позволяющего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использовать совместно с другими ПОО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современное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оборудование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для профессионального обучения, подготовки, переподготовки и повышения квалификации различных категорий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 концу 2021 года создан и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функционирует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центр опережающей профессиональной подготовки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Открытие мастерских, оснащенных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современным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оборудованием позволит использовать механизм демонстрационного экзамена и осуществлять подготовку кадров с передовыми технологиями и международными стандартами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 концу 2024 года созданы и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функционируют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менее 50 мастерских, оснащенных современным оборудованием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838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Внедрена государственная итоговая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 промежуточная аттестация обучающихся,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что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позволит повысить качество 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одготовки и уровень квалификации выпускников, а соответственно </a:t>
                      </a:r>
                      <a:r>
                        <a:rPr lang="ru-RU" sz="1000" b="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их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востребованность на рынке труда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 концу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 года в 50% организаций, осуществляющих образовательную деятельность по образовательным программам среднего профессионального образования 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территории Краснодарского края, государственная итоговая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аттестация  и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промежуточная аттестация обучающихся проводится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форме 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демонстрационного экзамена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81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 концу 2024 года не менее 25% обучающихся организаций, осуществляющих образовательную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деятельность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образовательным программам среднего профессионального образования на территории Краснодарского края, проходят аттестацию 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использованием механизма демонстрационного экзамена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7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72533" y="773504"/>
            <a:ext cx="7823200" cy="4910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комплексного подхода реализации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национального проекта «Образование» </a:t>
            </a:r>
            <a: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Краснодарском крае 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72533" y="163336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rgbClr val="4F81BD">
                    <a:lumMod val="75000"/>
                  </a:srgbClr>
                </a:solidFill>
              </a:rPr>
              <a:t>Основные результаты и </a:t>
            </a:r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</a:rPr>
              <a:t>показатели</a:t>
            </a:r>
            <a:endParaRPr lang="ru-RU" sz="2400" dirty="0">
              <a:solidFill>
                <a:srgbClr val="4F81BD">
                  <a:lumMod val="75000"/>
                </a:srgbClr>
              </a:solidFill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095225"/>
              </p:ext>
            </p:extLst>
          </p:nvPr>
        </p:nvGraphicFramePr>
        <p:xfrm>
          <a:off x="144436" y="1304609"/>
          <a:ext cx="8910000" cy="41908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989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26988" indent="-269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Новые</a:t>
                      </a:r>
                    </a:p>
                    <a:p>
                      <a:pPr marL="26988" indent="-269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возможности </a:t>
                      </a:r>
                    </a:p>
                    <a:p>
                      <a:pPr marL="26988" indent="-26988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для</a:t>
                      </a:r>
                      <a:r>
                        <a:rPr lang="ru-RU" sz="1000" b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каждого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Обучение по программам непрерывного образования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в образовательных организациях высшего образования, среднего профессионального,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дополнительного образования, реализующих дополнительные образовательные программы</a:t>
                      </a:r>
                      <a:b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и программы профессионального обучения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тыс. человек ежегодно с 2024 года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09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Социальная </a:t>
                      </a: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активность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условий для работы добровольческих объединений и организаций, в том числе их консультирования, обучения, а также условия по вовлечению граждан в добровольческую деятельность, соответствующую в первую очередь «общественным приоритетам»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 и функционирует </a:t>
                      </a:r>
                      <a:b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региональный ресурсный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центр поддержки добровольчества</a:t>
                      </a:r>
                      <a:endParaRPr lang="ru-RU" sz="100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00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037">
                <a:tc vMerge="1">
                  <a:txBody>
                    <a:bodyPr/>
                    <a:lstStyle/>
                    <a:p>
                      <a:pPr algn="l"/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Внедрение  единой модели, способствующей развитию добровольчества, повышению уровня мотивации школьников и студентов к участию в волонтерской деятельности. Внедрение технологии наставничества  и реализация программы по расширению социальной практики в образовательных организациях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Создана и функционирует сеть из 655 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центров</a:t>
                      </a:r>
                      <a:br>
                        <a:rPr lang="ru-RU" sz="10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объединений  добровольчества, созданных на базе общеобразовательных организаций и профессиональных образовательных организаций</a:t>
                      </a:r>
                      <a:endParaRPr lang="ru-RU" sz="100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122F610-5A80-49F8-B4A5-E0072293B95B}"/>
              </a:ext>
            </a:extLst>
          </p:cNvPr>
          <p:cNvSpPr txBox="1">
            <a:spLocks/>
          </p:cNvSpPr>
          <p:nvPr/>
        </p:nvSpPr>
        <p:spPr>
          <a:xfrm>
            <a:off x="381000" y="754557"/>
            <a:ext cx="7823200" cy="7101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национального </a:t>
            </a:r>
            <a:r>
              <a:rPr lang="ru-RU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«Образование</a:t>
            </a:r>
            <a:r>
              <a:rPr lang="ru-RU" sz="16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в Краснодарском крае</a:t>
            </a:r>
            <a:endParaRPr lang="ru-RU" sz="1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E2086F3-4F50-48A2-8D99-BA5A2F95B7DA}"/>
              </a:ext>
            </a:extLst>
          </p:cNvPr>
          <p:cNvSpPr txBox="1">
            <a:spLocks/>
          </p:cNvSpPr>
          <p:nvPr/>
        </p:nvSpPr>
        <p:spPr>
          <a:xfrm>
            <a:off x="381000" y="173567"/>
            <a:ext cx="7124700" cy="5809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/>
              <a:t>Риски 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5E8601DD-34B9-484B-B84F-71A99815C1AE}"/>
              </a:ext>
            </a:extLst>
          </p:cNvPr>
          <p:cNvSpPr>
            <a:spLocks noGrp="1"/>
          </p:cNvSpPr>
          <p:nvPr/>
        </p:nvSpPr>
        <p:spPr>
          <a:xfrm>
            <a:off x="262689" y="1257095"/>
            <a:ext cx="8618621" cy="5190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ea typeface="+mj-ea"/>
              </a:rPr>
              <a:t>Рост числа обучающихся в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образовательных организациях 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>региона в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связи с миграционными 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>  </a:t>
            </a:r>
            <a:br>
              <a:rPr lang="ru-RU" sz="1400" dirty="0" smtClean="0">
                <a:solidFill>
                  <a:srgbClr val="002060"/>
                </a:solidFill>
                <a:ea typeface="+mj-ea"/>
              </a:rPr>
            </a:br>
            <a:r>
              <a:rPr lang="ru-RU" sz="1400" dirty="0" smtClean="0">
                <a:solidFill>
                  <a:srgbClr val="002060"/>
                </a:solidFill>
                <a:ea typeface="+mj-ea"/>
              </a:rPr>
              <a:t>процессами (как следствие - сохранение дефицита мест).</a:t>
            </a:r>
          </a:p>
          <a:p>
            <a:pPr marL="90487">
              <a:spcBef>
                <a:spcPts val="0"/>
              </a:spcBef>
            </a:pPr>
            <a:endParaRPr lang="ru-RU" sz="1400" dirty="0" smtClean="0">
              <a:solidFill>
                <a:srgbClr val="002060"/>
              </a:solidFill>
              <a:ea typeface="+mj-ea"/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ea typeface="+mj-ea"/>
              </a:rPr>
              <a:t>Недостаточность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финансирования региона 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>по итогам отсутствия побед в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федеральных конкурсах на получение грантов 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>и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субсидий на реализацию проектов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>.</a:t>
            </a: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2060"/>
              </a:solidFill>
              <a:ea typeface="+mj-ea"/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ea typeface="+mj-ea"/>
              </a:rPr>
              <a:t>Подготовка управленческих и педагогических кадров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для эффективной реализации 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>проекта </a:t>
            </a:r>
            <a:br>
              <a:rPr lang="ru-RU" sz="1400" dirty="0" smtClean="0">
                <a:solidFill>
                  <a:srgbClr val="002060"/>
                </a:solidFill>
                <a:ea typeface="+mj-ea"/>
              </a:rPr>
            </a:br>
            <a:r>
              <a:rPr lang="ru-RU" sz="1400" dirty="0" smtClean="0">
                <a:solidFill>
                  <a:srgbClr val="002060"/>
                </a:solidFill>
                <a:ea typeface="+mj-ea"/>
              </a:rPr>
              <a:t>в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короткий 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>срок.</a:t>
            </a: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  <a:ea typeface="+mj-ea"/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Низкая мотивация педагогических </a:t>
            </a:r>
            <a:r>
              <a:rPr lang="ru-RU" sz="1400" dirty="0">
                <a:solidFill>
                  <a:srgbClr val="002060"/>
                </a:solidFill>
              </a:rPr>
              <a:t>работников для непрерывного повышения квалификации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  <a:ea typeface="+mj-ea"/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ea typeface="+mj-ea"/>
              </a:rPr>
              <a:t>Н</a:t>
            </a:r>
            <a:r>
              <a:rPr lang="ru-RU" sz="1400" dirty="0" smtClean="0">
                <a:solidFill>
                  <a:srgbClr val="002060"/>
                </a:solidFill>
              </a:rPr>
              <a:t>едостаточная готовность работодателей к участию в подготовке квалифицированных кадров для региона.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 </a:t>
            </a:r>
            <a:endParaRPr lang="ru-RU" sz="1400" dirty="0" smtClean="0">
              <a:solidFill>
                <a:srgbClr val="002060"/>
              </a:solidFill>
              <a:ea typeface="+mj-ea"/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  <a:ea typeface="+mj-ea"/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</a:rPr>
              <a:t>Недостаточная </a:t>
            </a:r>
            <a:r>
              <a:rPr lang="ru-RU" sz="1400" dirty="0" smtClean="0">
                <a:solidFill>
                  <a:srgbClr val="002060"/>
                </a:solidFill>
              </a:rPr>
              <a:t>готовность бизнес-сообщества к участию в организации </a:t>
            </a:r>
            <a:r>
              <a:rPr lang="ru-RU" sz="1400" smtClean="0">
                <a:solidFill>
                  <a:srgbClr val="002060"/>
                </a:solidFill>
              </a:rPr>
              <a:t>образовательного процесса.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  <a:ea typeface="+mj-ea"/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ea typeface="+mj-ea"/>
              </a:rPr>
              <a:t>Фрагментарный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характер данных о потребностях рынка труда, отрицательно влияющий </a:t>
            </a:r>
            <a:r>
              <a:rPr lang="ru-RU" sz="1400" dirty="0" smtClean="0">
                <a:solidFill>
                  <a:srgbClr val="002060"/>
                </a:solidFill>
                <a:ea typeface="+mj-ea"/>
              </a:rPr>
              <a:t/>
            </a:r>
            <a:br>
              <a:rPr lang="ru-RU" sz="1400" dirty="0" smtClean="0">
                <a:solidFill>
                  <a:srgbClr val="002060"/>
                </a:solidFill>
                <a:ea typeface="+mj-ea"/>
              </a:rPr>
            </a:br>
            <a:r>
              <a:rPr lang="ru-RU" sz="1400" dirty="0" smtClean="0">
                <a:solidFill>
                  <a:srgbClr val="002060"/>
                </a:solidFill>
                <a:ea typeface="+mj-ea"/>
              </a:rPr>
              <a:t>на </a:t>
            </a:r>
            <a:r>
              <a:rPr lang="ru-RU" sz="1400" dirty="0">
                <a:solidFill>
                  <a:srgbClr val="002060"/>
                </a:solidFill>
                <a:ea typeface="+mj-ea"/>
              </a:rPr>
              <a:t>практику опережающей подготовки кадров. 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285750" indent="-19526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</a:rPr>
              <a:t>Отсутствие порядка межведомственного взаимодействия и учета вовлечения граждан 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 в добровольческую деятельность. </a:t>
            </a:r>
          </a:p>
          <a:p>
            <a:pPr>
              <a:spcBef>
                <a:spcPts val="0"/>
              </a:spcBef>
            </a:pPr>
            <a:endParaRPr lang="ru-RU" sz="1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3263</TotalTime>
  <Words>3233</Words>
  <Application>Microsoft Office PowerPoint</Application>
  <PresentationFormat>Экран (4:3)</PresentationFormat>
  <Paragraphs>729</Paragraphs>
  <Slides>24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Unicode MS</vt:lpstr>
      <vt:lpstr>Calibri</vt:lpstr>
      <vt:lpstr>Open Sans</vt:lpstr>
      <vt:lpstr>Times New Roman</vt:lpstr>
      <vt:lpstr>Verdana</vt:lpstr>
      <vt:lpstr>Тема Office</vt:lpstr>
      <vt:lpstr>О комплексном подходе к реализации национального проекта «Образование»  в Краснодарском крае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Региональные особенности</vt:lpstr>
      <vt:lpstr>Региональные особенности</vt:lpstr>
      <vt:lpstr>Взаимосвязь национального проекта «Образование»</vt:lpstr>
      <vt:lpstr>Дополнительная информация для подготовки раздаточного материала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Елена А. Бянина</cp:lastModifiedBy>
  <cp:revision>276</cp:revision>
  <cp:lastPrinted>2018-12-05T21:00:39Z</cp:lastPrinted>
  <dcterms:created xsi:type="dcterms:W3CDTF">2018-11-16T09:12:54Z</dcterms:created>
  <dcterms:modified xsi:type="dcterms:W3CDTF">2019-05-20T13:39:13Z</dcterms:modified>
</cp:coreProperties>
</file>