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6" r:id="rId2"/>
    <p:sldId id="262" r:id="rId3"/>
    <p:sldId id="263" r:id="rId4"/>
    <p:sldId id="265" r:id="rId5"/>
    <p:sldId id="264" r:id="rId6"/>
    <p:sldId id="270" r:id="rId7"/>
    <p:sldId id="274" r:id="rId8"/>
    <p:sldId id="26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без заголовка" id="{2A06E6D3-7D19-4111-95E9-AAA00C0DA05B}">
          <p14:sldIdLst>
            <p14:sldId id="266"/>
            <p14:sldId id="262"/>
            <p14:sldId id="263"/>
            <p14:sldId id="265"/>
            <p14:sldId id="264"/>
            <p14:sldId id="270"/>
            <p14:sldId id="274"/>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07.10.2021</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07.10.2021</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187"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78954" y="1340768"/>
            <a:ext cx="8176597" cy="2585323"/>
          </a:xfrm>
          <a:prstGeom prst="rect">
            <a:avLst/>
          </a:prstGeom>
        </p:spPr>
        <p:txBody>
          <a:bodyPr wrap="none">
            <a:spAutoFit/>
          </a:bodyPr>
          <a:lstStyle/>
          <a:p>
            <a:pPr algn="ctr"/>
            <a:r>
              <a:rPr lang="ru-RU" sz="5400" b="1" i="1" dirty="0" smtClean="0">
                <a:solidFill>
                  <a:srgbClr val="0070C0"/>
                </a:solidFill>
                <a:effectLst>
                  <a:outerShdw blurRad="38100" dist="38100" dir="2700000" algn="tl">
                    <a:srgbClr val="000000">
                      <a:alpha val="43137"/>
                    </a:srgbClr>
                  </a:outerShdw>
                </a:effectLst>
              </a:rPr>
              <a:t>Контроль </a:t>
            </a:r>
          </a:p>
          <a:p>
            <a:pPr algn="ctr"/>
            <a:r>
              <a:rPr lang="ru-RU" sz="5400" b="1" i="1" dirty="0" smtClean="0">
                <a:solidFill>
                  <a:srgbClr val="0070C0"/>
                </a:solidFill>
                <a:effectLst>
                  <a:outerShdw blurRad="38100" dist="38100" dir="2700000" algn="tl">
                    <a:srgbClr val="000000">
                      <a:alpha val="43137"/>
                    </a:srgbClr>
                  </a:outerShdw>
                </a:effectLst>
              </a:rPr>
              <a:t>за психоэмоциональным </a:t>
            </a:r>
          </a:p>
          <a:p>
            <a:pPr algn="ctr"/>
            <a:r>
              <a:rPr lang="ru-RU" sz="5400" b="1" i="1" dirty="0" smtClean="0">
                <a:solidFill>
                  <a:srgbClr val="0070C0"/>
                </a:solidFill>
                <a:effectLst>
                  <a:outerShdw blurRad="38100" dist="38100" dir="2700000" algn="tl">
                    <a:srgbClr val="000000">
                      <a:alpha val="43137"/>
                    </a:srgbClr>
                  </a:outerShdw>
                </a:effectLst>
              </a:rPr>
              <a:t>состоянием подростка.</a:t>
            </a:r>
          </a:p>
        </p:txBody>
      </p:sp>
      <p:sp>
        <p:nvSpPr>
          <p:cNvPr id="6" name="Прямоугольник 5"/>
          <p:cNvSpPr/>
          <p:nvPr/>
        </p:nvSpPr>
        <p:spPr>
          <a:xfrm>
            <a:off x="2952436" y="476672"/>
            <a:ext cx="2788392" cy="523220"/>
          </a:xfrm>
          <a:prstGeom prst="rect">
            <a:avLst/>
          </a:prstGeom>
        </p:spPr>
        <p:txBody>
          <a:bodyPr wrap="none">
            <a:spAutoFit/>
          </a:bodyPr>
          <a:lstStyle/>
          <a:p>
            <a:pPr algn="ctr"/>
            <a:r>
              <a:rPr lang="ru-RU" sz="2800" b="1" dirty="0" smtClean="0">
                <a:solidFill>
                  <a:srgbClr val="0070C0"/>
                </a:solidFill>
                <a:effectLst>
                  <a:outerShdw blurRad="38100" dist="38100" dir="2700000" algn="tl">
                    <a:srgbClr val="000000">
                      <a:alpha val="43137"/>
                    </a:srgbClr>
                  </a:outerShdw>
                </a:effectLst>
              </a:rPr>
              <a:t>МБОУ </a:t>
            </a:r>
            <a:r>
              <a:rPr lang="ru-RU" sz="2800" b="1" dirty="0">
                <a:solidFill>
                  <a:srgbClr val="0070C0"/>
                </a:solidFill>
                <a:effectLst>
                  <a:outerShdw blurRad="38100" dist="38100" dir="2700000" algn="tl">
                    <a:srgbClr val="000000">
                      <a:alpha val="43137"/>
                    </a:srgbClr>
                  </a:outerShdw>
                </a:effectLst>
              </a:rPr>
              <a:t>СОШ </a:t>
            </a:r>
            <a:r>
              <a:rPr lang="ru-RU" sz="2800" b="1" dirty="0" smtClean="0">
                <a:solidFill>
                  <a:srgbClr val="0070C0"/>
                </a:solidFill>
                <a:effectLst>
                  <a:outerShdw blurRad="38100" dist="38100" dir="2700000" algn="tl">
                    <a:srgbClr val="000000">
                      <a:alpha val="43137"/>
                    </a:srgbClr>
                  </a:outerShdw>
                </a:effectLst>
              </a:rPr>
              <a:t>№</a:t>
            </a:r>
            <a:r>
              <a:rPr lang="ru-RU" sz="2800" b="1" dirty="0" smtClean="0">
                <a:solidFill>
                  <a:srgbClr val="0070C0"/>
                </a:solidFill>
                <a:effectLst>
                  <a:outerShdw blurRad="38100" dist="38100" dir="2700000" algn="tl">
                    <a:srgbClr val="000000">
                      <a:alpha val="43137"/>
                    </a:srgbClr>
                  </a:outerShdw>
                </a:effectLst>
              </a:rPr>
              <a:t>41</a:t>
            </a:r>
            <a:endParaRPr lang="ru-RU" sz="2800" b="1" dirty="0">
              <a:solidFill>
                <a:srgbClr val="0070C0"/>
              </a:solidFill>
              <a:effectLst>
                <a:outerShdw blurRad="38100" dist="38100" dir="2700000" algn="tl">
                  <a:srgbClr val="000000">
                    <a:alpha val="43137"/>
                  </a:srgbClr>
                </a:outerShdw>
              </a:effectLst>
            </a:endParaRPr>
          </a:p>
        </p:txBody>
      </p:sp>
      <p:sp>
        <p:nvSpPr>
          <p:cNvPr id="8" name="Прямоугольник 7"/>
          <p:cNvSpPr/>
          <p:nvPr/>
        </p:nvSpPr>
        <p:spPr>
          <a:xfrm>
            <a:off x="755575" y="5661248"/>
            <a:ext cx="7899975" cy="1015663"/>
          </a:xfrm>
          <a:prstGeom prst="rect">
            <a:avLst/>
          </a:prstGeom>
        </p:spPr>
        <p:txBody>
          <a:bodyPr wrap="square">
            <a:spAutoFit/>
          </a:bodyPr>
          <a:lstStyle/>
          <a:p>
            <a:pPr algn="ctr"/>
            <a:r>
              <a:rPr lang="ru-RU" sz="2000" b="1" dirty="0" err="1" smtClean="0">
                <a:solidFill>
                  <a:srgbClr val="0070C0"/>
                </a:solidFill>
                <a:effectLst>
                  <a:outerShdw blurRad="38100" dist="38100" dir="2700000" algn="tl">
                    <a:srgbClr val="000000">
                      <a:alpha val="43137"/>
                    </a:srgbClr>
                  </a:outerShdw>
                </a:effectLst>
              </a:rPr>
              <a:t>г.Краснодар</a:t>
            </a:r>
            <a:endParaRPr lang="ru-RU" sz="2000" b="1" dirty="0" smtClean="0">
              <a:solidFill>
                <a:srgbClr val="0070C0"/>
              </a:solidFill>
              <a:effectLst>
                <a:outerShdw blurRad="38100" dist="38100" dir="2700000" algn="tl">
                  <a:srgbClr val="000000">
                    <a:alpha val="43137"/>
                  </a:srgbClr>
                </a:outerShdw>
              </a:effectLst>
            </a:endParaRPr>
          </a:p>
          <a:p>
            <a:pPr algn="ctr"/>
            <a:r>
              <a:rPr lang="ru-RU" sz="2000" b="1" dirty="0" smtClean="0">
                <a:solidFill>
                  <a:srgbClr val="0070C0"/>
                </a:solidFill>
                <a:effectLst>
                  <a:outerShdw blurRad="38100" dist="38100" dir="2700000" algn="tl">
                    <a:srgbClr val="000000">
                      <a:alpha val="43137"/>
                    </a:srgbClr>
                  </a:outerShdw>
                </a:effectLst>
              </a:rPr>
              <a:t>Подготовила педагог-психолог</a:t>
            </a:r>
          </a:p>
          <a:p>
            <a:pPr algn="ctr"/>
            <a:r>
              <a:rPr lang="ru-RU" sz="2000" b="1" dirty="0" smtClean="0">
                <a:solidFill>
                  <a:srgbClr val="0070C0"/>
                </a:solidFill>
                <a:effectLst>
                  <a:outerShdw blurRad="38100" dist="38100" dir="2700000" algn="tl">
                    <a:srgbClr val="000000">
                      <a:alpha val="43137"/>
                    </a:srgbClr>
                  </a:outerShdw>
                </a:effectLst>
              </a:rPr>
              <a:t> </a:t>
            </a:r>
            <a:r>
              <a:rPr lang="ru-RU" sz="2000" b="1" dirty="0" smtClean="0">
                <a:solidFill>
                  <a:srgbClr val="0070C0"/>
                </a:solidFill>
                <a:effectLst>
                  <a:outerShdw blurRad="38100" dist="38100" dir="2700000" algn="tl">
                    <a:srgbClr val="000000">
                      <a:alpha val="43137"/>
                    </a:srgbClr>
                  </a:outerShdw>
                </a:effectLst>
              </a:rPr>
              <a:t>Шубина Наталья Владимировна</a:t>
            </a:r>
            <a:endParaRPr lang="ru-RU" sz="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55860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1"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004568" y="188640"/>
            <a:ext cx="7139263" cy="1323439"/>
          </a:xfrm>
          <a:prstGeom prst="rect">
            <a:avLst/>
          </a:prstGeom>
        </p:spPr>
        <p:txBody>
          <a:bodyPr wrap="none">
            <a:spAutoFit/>
          </a:bodyPr>
          <a:lstStyle/>
          <a:p>
            <a:pPr algn="ctr"/>
            <a:r>
              <a:rPr lang="ru-RU" sz="4000" b="1" dirty="0" smtClean="0">
                <a:solidFill>
                  <a:srgbClr val="0070C0"/>
                </a:solidFill>
                <a:effectLst>
                  <a:outerShdw blurRad="38100" dist="38100" dir="2700000" algn="tl">
                    <a:srgbClr val="000000">
                      <a:alpha val="43137"/>
                    </a:srgbClr>
                  </a:outerShdw>
                </a:effectLst>
              </a:rPr>
              <a:t>Ситуации, которые могут быть </a:t>
            </a:r>
          </a:p>
          <a:p>
            <a:pPr algn="ctr"/>
            <a:r>
              <a:rPr lang="ru-RU" sz="4000" b="1" dirty="0" smtClean="0">
                <a:solidFill>
                  <a:srgbClr val="0070C0"/>
                </a:solidFill>
                <a:effectLst>
                  <a:outerShdw blurRad="38100" dist="38100" dir="2700000" algn="tl">
                    <a:srgbClr val="000000">
                      <a:alpha val="43137"/>
                    </a:srgbClr>
                  </a:outerShdw>
                </a:effectLst>
              </a:rPr>
              <a:t>кризисными для подростка.</a:t>
            </a:r>
            <a:endParaRPr lang="ru-RU" sz="4000" b="1" dirty="0">
              <a:solidFill>
                <a:srgbClr val="0070C0"/>
              </a:solidFill>
              <a:effectLst>
                <a:outerShdw blurRad="38100" dist="38100" dir="2700000" algn="tl">
                  <a:srgbClr val="000000">
                    <a:alpha val="43137"/>
                  </a:srgbClr>
                </a:outerShdw>
              </a:effectLst>
            </a:endParaRPr>
          </a:p>
        </p:txBody>
      </p:sp>
      <p:sp>
        <p:nvSpPr>
          <p:cNvPr id="3" name="Прямоугольник 2"/>
          <p:cNvSpPr/>
          <p:nvPr/>
        </p:nvSpPr>
        <p:spPr>
          <a:xfrm>
            <a:off x="325727" y="1412776"/>
            <a:ext cx="8496944" cy="4893647"/>
          </a:xfrm>
          <a:prstGeom prst="rect">
            <a:avLst/>
          </a:prstGeom>
        </p:spPr>
        <p:txBody>
          <a:bodyPr wrap="square">
            <a:spAutoFit/>
          </a:bodyPr>
          <a:lstStyle/>
          <a:p>
            <a:pPr marL="285750" indent="-285750">
              <a:buFont typeface="Arial" panose="020B0604020202020204" pitchFamily="34" charset="0"/>
              <a:buChar char="•"/>
            </a:pPr>
            <a:r>
              <a:rPr lang="ru-RU" sz="2400" b="1" dirty="0" smtClean="0"/>
              <a:t>Личная неудача подростка на фоне высокой значимости и ценности социального успеха (особенно в семье).</a:t>
            </a:r>
          </a:p>
          <a:p>
            <a:pPr marL="285750" indent="-285750">
              <a:buFont typeface="Arial" panose="020B0604020202020204" pitchFamily="34" charset="0"/>
              <a:buChar char="•"/>
            </a:pPr>
            <a:r>
              <a:rPr lang="ru-RU" sz="2400" b="1" dirty="0" smtClean="0"/>
              <a:t>Несчастная любовь или разрыв отношений.</a:t>
            </a:r>
          </a:p>
          <a:p>
            <a:pPr marL="285750" indent="-285750">
              <a:buFont typeface="Arial" panose="020B0604020202020204" pitchFamily="34" charset="0"/>
              <a:buChar char="•"/>
            </a:pPr>
            <a:r>
              <a:rPr lang="ru-RU" sz="2400" b="1" dirty="0" smtClean="0"/>
              <a:t>Ссора либо острый конфликт со значимыми взрослыми.</a:t>
            </a:r>
          </a:p>
          <a:p>
            <a:pPr marL="285750" indent="-285750">
              <a:buFont typeface="Arial" panose="020B0604020202020204" pitchFamily="34" charset="0"/>
              <a:buChar char="•"/>
            </a:pPr>
            <a:r>
              <a:rPr lang="ru-RU" sz="2400" b="1" dirty="0" smtClean="0"/>
              <a:t>Отвержение сверстников, травля (в том числе и в социальных сетях).</a:t>
            </a:r>
          </a:p>
          <a:p>
            <a:pPr marL="285750" indent="-285750">
              <a:buFont typeface="Arial" panose="020B0604020202020204" pitchFamily="34" charset="0"/>
              <a:buChar char="•"/>
            </a:pPr>
            <a:r>
              <a:rPr lang="ru-RU" sz="2400" b="1" dirty="0" smtClean="0"/>
              <a:t>Тяжелая жизненная ситуация (смерть близкого человека, особенно матери, тяжелое заболевание).</a:t>
            </a:r>
          </a:p>
          <a:p>
            <a:pPr marL="285750" indent="-285750">
              <a:buFont typeface="Arial" panose="020B0604020202020204" pitchFamily="34" charset="0"/>
              <a:buChar char="•"/>
            </a:pPr>
            <a:r>
              <a:rPr lang="ru-RU" sz="2400" b="1" dirty="0" smtClean="0"/>
              <a:t>Неприятности в семье, нестабильная семейная ситуация (например развод родителей, конфликты, ситуации насилия).</a:t>
            </a:r>
          </a:p>
          <a:p>
            <a:pPr marL="285750" indent="-285750">
              <a:buFont typeface="Arial" panose="020B0604020202020204" pitchFamily="34" charset="0"/>
              <a:buChar char="•"/>
            </a:pPr>
            <a:r>
              <a:rPr lang="ru-RU" sz="2400" b="1" dirty="0" smtClean="0"/>
              <a:t>Резкое изменение социального окружения (например, переезд)</a:t>
            </a:r>
            <a:endParaRPr lang="ru-RU" sz="2400" b="1" dirty="0"/>
          </a:p>
        </p:txBody>
      </p:sp>
    </p:spTree>
    <p:extLst>
      <p:ext uri="{BB962C8B-B14F-4D97-AF65-F5344CB8AC3E}">
        <p14:creationId xmlns:p14="http://schemas.microsoft.com/office/powerpoint/2010/main" xmlns="" val="1655860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1"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491031" y="188640"/>
            <a:ext cx="8401450" cy="1754326"/>
          </a:xfrm>
          <a:prstGeom prst="rect">
            <a:avLst/>
          </a:prstGeom>
        </p:spPr>
        <p:txBody>
          <a:bodyPr wrap="square">
            <a:spAutoFit/>
          </a:bodyPr>
          <a:lstStyle/>
          <a:p>
            <a:pPr algn="ctr"/>
            <a:r>
              <a:rPr lang="ru-RU" sz="3600" b="1" dirty="0" smtClean="0">
                <a:solidFill>
                  <a:srgbClr val="0070C0"/>
                </a:solidFill>
                <a:effectLst>
                  <a:outerShdw blurRad="38100" dist="38100" dir="2700000" algn="tl">
                    <a:srgbClr val="000000">
                      <a:alpha val="43137"/>
                    </a:srgbClr>
                  </a:outerShdw>
                </a:effectLst>
              </a:rPr>
              <a:t>Признаки поведения подростка, которые должны насторожить родителей:</a:t>
            </a:r>
            <a:endParaRPr lang="ru-RU" sz="3600" b="1" dirty="0">
              <a:solidFill>
                <a:srgbClr val="0070C0"/>
              </a:solidFill>
              <a:effectLst>
                <a:outerShdw blurRad="38100" dist="38100" dir="2700000" algn="tl">
                  <a:srgbClr val="000000">
                    <a:alpha val="43137"/>
                  </a:srgbClr>
                </a:outerShdw>
              </a:effectLst>
            </a:endParaRPr>
          </a:p>
        </p:txBody>
      </p:sp>
      <p:sp>
        <p:nvSpPr>
          <p:cNvPr id="2" name="Прямоугольник 1"/>
          <p:cNvSpPr/>
          <p:nvPr/>
        </p:nvSpPr>
        <p:spPr>
          <a:xfrm>
            <a:off x="323528" y="1925098"/>
            <a:ext cx="8352928" cy="4524315"/>
          </a:xfrm>
          <a:prstGeom prst="rect">
            <a:avLst/>
          </a:prstGeom>
        </p:spPr>
        <p:txBody>
          <a:bodyPr wrap="square">
            <a:spAutoFit/>
          </a:bodyPr>
          <a:lstStyle/>
          <a:p>
            <a:pPr marL="742950" lvl="1" indent="-285750" algn="just">
              <a:spcAft>
                <a:spcPts val="0"/>
              </a:spcAft>
              <a:buFont typeface="Symbol"/>
              <a:buChar char=""/>
              <a:tabLst>
                <a:tab pos="342900" algn="l"/>
              </a:tabLst>
            </a:pPr>
            <a:r>
              <a:rPr lang="ru-RU" sz="2400" b="1" dirty="0"/>
              <a:t>Ребенок прямо или косвенно говорит о желании умереть или убить себя или о нежелании продолжать жизнь. Разговоры о нежелании жить – попытка привлечь ваше внимание к себе и своим проблемам. Бытует миф, что если человек говорит об этом, то значит, этого не сделает. Однако это не так! Отчаявшийся подросток, на которого не обращают внимания, вполне может довести свое намерение до конца.</a:t>
            </a:r>
          </a:p>
          <a:p>
            <a:pPr marL="742950" lvl="1" indent="-285750" algn="just">
              <a:spcAft>
                <a:spcPts val="0"/>
              </a:spcAft>
              <a:buFont typeface="Symbol"/>
              <a:buChar char=""/>
              <a:tabLst>
                <a:tab pos="342900" algn="l"/>
              </a:tabLst>
            </a:pPr>
            <a:r>
              <a:rPr lang="ru-RU" sz="2400" b="1" dirty="0"/>
              <a:t>Рискованное поведение, в котором высока вероятность причинения вреда своей жизни и здоровью. </a:t>
            </a:r>
          </a:p>
        </p:txBody>
      </p:sp>
    </p:spTree>
    <p:extLst>
      <p:ext uri="{BB962C8B-B14F-4D97-AF65-F5344CB8AC3E}">
        <p14:creationId xmlns:p14="http://schemas.microsoft.com/office/powerpoint/2010/main" xmlns="" val="165586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1"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92339" y="1988840"/>
            <a:ext cx="8163722" cy="646331"/>
          </a:xfrm>
          <a:prstGeom prst="rect">
            <a:avLst/>
          </a:prstGeom>
        </p:spPr>
        <p:txBody>
          <a:bodyPr wrap="square">
            <a:spAutoFit/>
          </a:bodyPr>
          <a:lstStyle/>
          <a:p>
            <a:endParaRPr lang="ru-RU" sz="3600" b="1" dirty="0"/>
          </a:p>
        </p:txBody>
      </p:sp>
      <p:sp>
        <p:nvSpPr>
          <p:cNvPr id="5" name="Прямоугольник 4"/>
          <p:cNvSpPr/>
          <p:nvPr/>
        </p:nvSpPr>
        <p:spPr>
          <a:xfrm>
            <a:off x="179512" y="548680"/>
            <a:ext cx="8458293" cy="3785652"/>
          </a:xfrm>
          <a:prstGeom prst="rect">
            <a:avLst/>
          </a:prstGeom>
        </p:spPr>
        <p:txBody>
          <a:bodyPr wrap="square">
            <a:spAutoFit/>
          </a:bodyPr>
          <a:lstStyle/>
          <a:p>
            <a:pPr marL="742950" lvl="1" indent="-285750" algn="just">
              <a:spcAft>
                <a:spcPts val="0"/>
              </a:spcAft>
              <a:buFont typeface="Symbol"/>
              <a:buChar char=""/>
              <a:tabLst>
                <a:tab pos="342900" algn="l"/>
              </a:tabLst>
            </a:pPr>
            <a:r>
              <a:rPr lang="ru-RU" sz="2400" b="1" dirty="0"/>
              <a:t>Резкое изменение поведения. Например, стал неряшливым, не хочет разговаривать с близкими ему людьми, начал раздаривать дорогие ему вещи, теряет интерес к тому, чем раньше любил заниматься, отдаляется от друзей.</a:t>
            </a:r>
          </a:p>
          <a:p>
            <a:pPr marL="742950" lvl="1" indent="-285750" algn="just">
              <a:spcAft>
                <a:spcPts val="0"/>
              </a:spcAft>
              <a:buFont typeface="Symbol"/>
              <a:buChar char=""/>
              <a:tabLst>
                <a:tab pos="342900" algn="l"/>
              </a:tabLst>
            </a:pPr>
            <a:r>
              <a:rPr lang="ru-RU" sz="2400" b="1" dirty="0"/>
              <a:t>У подростка длительное время подавленное настроение, пониженный эмоциональный фон, раздражительность.</a:t>
            </a:r>
          </a:p>
          <a:p>
            <a:pPr marL="742950" lvl="1" indent="-285750" algn="just">
              <a:spcAft>
                <a:spcPts val="0"/>
              </a:spcAft>
              <a:buFont typeface="Symbol"/>
              <a:buChar char=""/>
              <a:tabLst>
                <a:tab pos="342900" algn="l"/>
              </a:tabLst>
            </a:pPr>
            <a:r>
              <a:rPr lang="ru-RU" sz="2400" b="1" dirty="0"/>
              <a:t>Наличие примера суицида в ближайшем окружении, а также среди значимых взрослых или сверстников.</a:t>
            </a:r>
          </a:p>
        </p:txBody>
      </p:sp>
      <p:pic>
        <p:nvPicPr>
          <p:cNvPr id="7" name="Picture 3" descr="C:\Users\МАОУ СОШ №99\Desktop\Батура\псих\пппп.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4304453"/>
            <a:ext cx="3602157" cy="23698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586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1"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96710" y="126738"/>
            <a:ext cx="8006511" cy="1754326"/>
          </a:xfrm>
          <a:prstGeom prst="rect">
            <a:avLst/>
          </a:prstGeom>
        </p:spPr>
        <p:txBody>
          <a:bodyPr wrap="square">
            <a:spAutoFit/>
          </a:bodyPr>
          <a:lstStyle/>
          <a:p>
            <a:pPr algn="ctr"/>
            <a:r>
              <a:rPr lang="ru-RU" sz="3600" b="1" smtClean="0">
                <a:solidFill>
                  <a:srgbClr val="0070C0"/>
                </a:solidFill>
                <a:effectLst>
                  <a:outerShdw blurRad="38100" dist="38100" dir="2700000" algn="tl">
                    <a:srgbClr val="000000">
                      <a:alpha val="43137"/>
                    </a:srgbClr>
                  </a:outerShdw>
                </a:effectLst>
              </a:rPr>
              <a:t>Признаки в поведении ребенка, </a:t>
            </a:r>
          </a:p>
          <a:p>
            <a:pPr algn="ctr"/>
            <a:r>
              <a:rPr lang="ru-RU" sz="3600" b="1" smtClean="0">
                <a:solidFill>
                  <a:srgbClr val="0070C0"/>
                </a:solidFill>
                <a:effectLst>
                  <a:outerShdw blurRad="38100" dist="38100" dir="2700000" algn="tl">
                    <a:srgbClr val="000000">
                      <a:alpha val="43137"/>
                    </a:srgbClr>
                  </a:outerShdw>
                </a:effectLst>
              </a:rPr>
              <a:t>которые должны </a:t>
            </a:r>
          </a:p>
          <a:p>
            <a:pPr algn="ctr"/>
            <a:r>
              <a:rPr lang="ru-RU" sz="3600" b="1" u="sng" smtClean="0">
                <a:solidFill>
                  <a:srgbClr val="0070C0"/>
                </a:solidFill>
                <a:effectLst>
                  <a:outerShdw blurRad="38100" dist="38100" dir="2700000" algn="tl">
                    <a:srgbClr val="000000">
                      <a:alpha val="43137"/>
                    </a:srgbClr>
                  </a:outerShdw>
                </a:effectLst>
              </a:rPr>
              <a:t>насторожить</a:t>
            </a:r>
            <a:r>
              <a:rPr lang="ru-RU" sz="3600" b="1" smtClean="0">
                <a:solidFill>
                  <a:srgbClr val="0070C0"/>
                </a:solidFill>
                <a:effectLst>
                  <a:outerShdw blurRad="38100" dist="38100" dir="2700000" algn="tl">
                    <a:srgbClr val="000000">
                      <a:alpha val="43137"/>
                    </a:srgbClr>
                  </a:outerShdw>
                </a:effectLst>
              </a:rPr>
              <a:t> взрослого:</a:t>
            </a:r>
            <a:endParaRPr lang="ru-RU" sz="3600" b="1" dirty="0">
              <a:solidFill>
                <a:srgbClr val="0070C0"/>
              </a:solidFill>
              <a:effectLst>
                <a:outerShdw blurRad="38100" dist="38100" dir="2700000" algn="tl">
                  <a:srgbClr val="000000">
                    <a:alpha val="43137"/>
                  </a:srgbClr>
                </a:outerShdw>
              </a:effectLst>
            </a:endParaRPr>
          </a:p>
        </p:txBody>
      </p:sp>
      <p:sp>
        <p:nvSpPr>
          <p:cNvPr id="2" name="Прямоугольник 1"/>
          <p:cNvSpPr/>
          <p:nvPr/>
        </p:nvSpPr>
        <p:spPr>
          <a:xfrm>
            <a:off x="539552" y="1700808"/>
            <a:ext cx="8496944" cy="4893647"/>
          </a:xfrm>
          <a:prstGeom prst="rect">
            <a:avLst/>
          </a:prstGeom>
        </p:spPr>
        <p:txBody>
          <a:bodyPr wrap="square">
            <a:spAutoFit/>
          </a:bodyPr>
          <a:lstStyle/>
          <a:p>
            <a:pPr marL="342900" indent="-342900">
              <a:buFont typeface="+mj-lt"/>
              <a:buAutoNum type="arabicPeriod"/>
            </a:pPr>
            <a:r>
              <a:rPr lang="ru-RU" sz="2400" b="1" dirty="0" smtClean="0"/>
              <a:t>Снижение интереса к деятельности, которая раньше нравилась.</a:t>
            </a:r>
          </a:p>
          <a:p>
            <a:pPr marL="342900" indent="-342900">
              <a:buFont typeface="+mj-lt"/>
              <a:buAutoNum type="arabicPeriod"/>
            </a:pPr>
            <a:r>
              <a:rPr lang="ru-RU" sz="2400" b="1" dirty="0" smtClean="0"/>
              <a:t>Уклонение от общения.</a:t>
            </a:r>
          </a:p>
          <a:p>
            <a:pPr marL="342900" indent="-342900">
              <a:buFont typeface="+mj-lt"/>
              <a:buAutoNum type="arabicPeriod"/>
            </a:pPr>
            <a:r>
              <a:rPr lang="ru-RU" sz="2400" b="1" dirty="0" smtClean="0"/>
              <a:t>Снижение успеваемости.</a:t>
            </a:r>
          </a:p>
          <a:p>
            <a:pPr marL="342900" indent="-342900">
              <a:buFont typeface="+mj-lt"/>
              <a:buAutoNum type="arabicPeriod"/>
            </a:pPr>
            <a:r>
              <a:rPr lang="ru-RU" sz="2400" b="1" dirty="0" smtClean="0"/>
              <a:t>Изменение сна, аппетита.</a:t>
            </a:r>
          </a:p>
          <a:p>
            <a:pPr marL="342900" indent="-342900">
              <a:buFont typeface="+mj-lt"/>
              <a:buAutoNum type="arabicPeriod"/>
            </a:pPr>
            <a:r>
              <a:rPr lang="ru-RU" sz="2400" b="1" dirty="0" smtClean="0"/>
              <a:t>Вялость, хроническая усталость.</a:t>
            </a:r>
          </a:p>
          <a:p>
            <a:pPr marL="342900" indent="-342900">
              <a:buFont typeface="+mj-lt"/>
              <a:buAutoNum type="arabicPeriod"/>
            </a:pPr>
            <a:r>
              <a:rPr lang="ru-RU" sz="2400" b="1" dirty="0" smtClean="0"/>
              <a:t>Грустное настроение или повышенная раздражительность.</a:t>
            </a:r>
          </a:p>
          <a:p>
            <a:pPr marL="342900" indent="-342900">
              <a:buFont typeface="+mj-lt"/>
              <a:buAutoNum type="arabicPeriod"/>
            </a:pPr>
            <a:r>
              <a:rPr lang="ru-RU" sz="2400" b="1" dirty="0" smtClean="0"/>
              <a:t>Телесное недомогание.</a:t>
            </a:r>
          </a:p>
          <a:p>
            <a:pPr marL="342900" indent="-342900">
              <a:buFont typeface="+mj-lt"/>
              <a:buAutoNum type="arabicPeriod"/>
            </a:pPr>
            <a:r>
              <a:rPr lang="ru-RU" sz="2400" b="1" dirty="0" smtClean="0"/>
              <a:t>Отклонение от общепринятых норм поведения.</a:t>
            </a:r>
          </a:p>
          <a:p>
            <a:pPr marL="342900" indent="-342900">
              <a:buFont typeface="+mj-lt"/>
              <a:buAutoNum type="arabicPeriod"/>
            </a:pPr>
            <a:r>
              <a:rPr lang="ru-RU" sz="2400" b="1" dirty="0" smtClean="0"/>
              <a:t>Само повреждающее и рискованное поведение.</a:t>
            </a:r>
          </a:p>
          <a:p>
            <a:pPr marL="342900" indent="-342900">
              <a:buFont typeface="+mj-lt"/>
              <a:buAutoNum type="arabicPeriod"/>
            </a:pPr>
            <a:r>
              <a:rPr lang="ru-RU" sz="2400" b="1" dirty="0" smtClean="0"/>
              <a:t>Появление высказываний: «Я ненавижу жизнь»… </a:t>
            </a:r>
          </a:p>
          <a:p>
            <a:r>
              <a:rPr lang="ru-RU" sz="2400" b="1" dirty="0" smtClean="0"/>
              <a:t>«Лучше умереть» и другие.</a:t>
            </a:r>
          </a:p>
          <a:p>
            <a:r>
              <a:rPr lang="ru-RU" sz="2400" b="1" dirty="0" smtClean="0"/>
              <a:t>11.Изменение во внешнем виде.</a:t>
            </a:r>
            <a:endParaRPr lang="ru-RU" sz="2400" b="1" dirty="0"/>
          </a:p>
        </p:txBody>
      </p:sp>
    </p:spTree>
    <p:extLst>
      <p:ext uri="{BB962C8B-B14F-4D97-AF65-F5344CB8AC3E}">
        <p14:creationId xmlns:p14="http://schemas.microsoft.com/office/powerpoint/2010/main" xmlns="" val="1655860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1"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https://www.vladtime.ru/uploads/posts/2016-07/1469513671_1.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1584" y="4365104"/>
            <a:ext cx="3555540" cy="23703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23528" y="332656"/>
            <a:ext cx="8491652" cy="4154984"/>
          </a:xfrm>
          <a:prstGeom prst="rect">
            <a:avLst/>
          </a:prstGeom>
        </p:spPr>
        <p:txBody>
          <a:bodyPr wrap="square">
            <a:spAutoFit/>
          </a:bodyPr>
          <a:lstStyle/>
          <a:p>
            <a:pPr algn="ctr">
              <a:spcAft>
                <a:spcPts val="0"/>
              </a:spcAft>
            </a:pPr>
            <a:r>
              <a:rPr lang="ru-RU" b="1" dirty="0">
                <a:latin typeface="Times New Roman"/>
                <a:ea typeface="Times New Roman"/>
              </a:rPr>
              <a:t> </a:t>
            </a:r>
            <a:r>
              <a:rPr lang="ru-RU" sz="3600" b="1" dirty="0">
                <a:solidFill>
                  <a:srgbClr val="0070C0"/>
                </a:solidFill>
                <a:effectLst>
                  <a:outerShdw blurRad="38100" dist="38100" dir="2700000" algn="tl">
                    <a:srgbClr val="000000">
                      <a:alpha val="43137"/>
                    </a:srgbClr>
                  </a:outerShdw>
                </a:effectLst>
              </a:rPr>
              <a:t>Что делать родителям, если они обнаружили опасность</a:t>
            </a:r>
          </a:p>
          <a:p>
            <a:pPr marL="342900" lvl="0" indent="-342900" algn="just">
              <a:spcAft>
                <a:spcPts val="0"/>
              </a:spcAft>
              <a:buFont typeface="Symbol"/>
              <a:buChar char=""/>
              <a:tabLst>
                <a:tab pos="342900" algn="l"/>
              </a:tabLst>
            </a:pPr>
            <a:r>
              <a:rPr lang="ru-RU" sz="2400" b="1" dirty="0"/>
              <a:t>Если вы увидели хотя бы один из перечисленных выше признаков – это уже достаточный повод для того, чтобы уделить внимание своему подростку и поговорить с ним. Спросите, можете ли вы ему помочь и как, с его точки зрения, это сделать лучше. Не игнорируйте ситуацию. Даже, если ваш сын или дочь отказываются от помощи, уделяйте ему больше внимания, чем обычно.</a:t>
            </a:r>
          </a:p>
          <a:p>
            <a:pPr marL="342900" lvl="0" indent="-342900" algn="just">
              <a:spcAft>
                <a:spcPts val="0"/>
              </a:spcAft>
              <a:buFont typeface="Symbol"/>
              <a:buChar char=""/>
              <a:tabLst>
                <a:tab pos="342900" algn="l"/>
              </a:tabLst>
            </a:pPr>
            <a:r>
              <a:rPr lang="ru-RU" sz="2400" b="1" dirty="0"/>
              <a:t>Обратитесь к специалисту самостоятельно или с ребенком. </a:t>
            </a:r>
          </a:p>
        </p:txBody>
      </p:sp>
    </p:spTree>
    <p:extLst>
      <p:ext uri="{BB962C8B-B14F-4D97-AF65-F5344CB8AC3E}">
        <p14:creationId xmlns:p14="http://schemas.microsoft.com/office/powerpoint/2010/main" xmlns="" val="94225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01"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513297" y="188640"/>
            <a:ext cx="6121869" cy="1200329"/>
          </a:xfrm>
          <a:prstGeom prst="rect">
            <a:avLst/>
          </a:prstGeom>
        </p:spPr>
        <p:txBody>
          <a:bodyPr wrap="none">
            <a:spAutoFit/>
          </a:bodyPr>
          <a:lstStyle/>
          <a:p>
            <a:pPr algn="ctr"/>
            <a:r>
              <a:rPr lang="ru-RU" sz="3600" b="1" dirty="0" smtClean="0">
                <a:solidFill>
                  <a:srgbClr val="0070C0"/>
                </a:solidFill>
                <a:effectLst>
                  <a:outerShdw blurRad="38100" dist="38100" dir="2700000" algn="tl">
                    <a:srgbClr val="000000">
                      <a:alpha val="43137"/>
                    </a:srgbClr>
                  </a:outerShdw>
                </a:effectLst>
              </a:rPr>
              <a:t>Пути гармоничного общения </a:t>
            </a:r>
          </a:p>
          <a:p>
            <a:pPr algn="ctr"/>
            <a:r>
              <a:rPr lang="ru-RU" sz="3600" b="1" dirty="0" smtClean="0">
                <a:solidFill>
                  <a:srgbClr val="0070C0"/>
                </a:solidFill>
                <a:effectLst>
                  <a:outerShdw blurRad="38100" dist="38100" dir="2700000" algn="tl">
                    <a:srgbClr val="000000">
                      <a:alpha val="43137"/>
                    </a:srgbClr>
                  </a:outerShdw>
                </a:effectLst>
              </a:rPr>
              <a:t>с ребенком-подростком</a:t>
            </a:r>
            <a:endParaRPr lang="ru-RU" sz="3600" b="1" dirty="0">
              <a:solidFill>
                <a:srgbClr val="0070C0"/>
              </a:solidFill>
              <a:effectLst>
                <a:outerShdw blurRad="38100" dist="38100" dir="2700000" algn="tl">
                  <a:srgbClr val="000000">
                    <a:alpha val="43137"/>
                  </a:srgbClr>
                </a:outerShdw>
              </a:effectLst>
            </a:endParaRPr>
          </a:p>
        </p:txBody>
      </p:sp>
      <p:sp>
        <p:nvSpPr>
          <p:cNvPr id="4" name="Прямоугольник 3"/>
          <p:cNvSpPr/>
          <p:nvPr/>
        </p:nvSpPr>
        <p:spPr>
          <a:xfrm>
            <a:off x="380191" y="1052736"/>
            <a:ext cx="8656303" cy="5539978"/>
          </a:xfrm>
          <a:prstGeom prst="rect">
            <a:avLst/>
          </a:prstGeom>
        </p:spPr>
        <p:txBody>
          <a:bodyPr wrap="square">
            <a:spAutoFit/>
          </a:bodyPr>
          <a:lstStyle/>
          <a:p>
            <a:pPr lvl="0" algn="ctr"/>
            <a:endParaRPr lang="ru-RU" b="1" dirty="0" smtClean="0"/>
          </a:p>
          <a:p>
            <a:pPr marL="285750" lvl="0" indent="-285750">
              <a:buFont typeface="Arial" panose="020B0604020202020204" pitchFamily="34" charset="0"/>
              <a:buChar char="•"/>
            </a:pPr>
            <a:r>
              <a:rPr lang="ru-RU" b="1" dirty="0"/>
              <a:t>Р</a:t>
            </a:r>
            <a:r>
              <a:rPr lang="ru-RU" b="1" dirty="0" smtClean="0"/>
              <a:t>асспрашивайте </a:t>
            </a:r>
            <a:r>
              <a:rPr lang="ru-RU" b="1" dirty="0"/>
              <a:t>и говорите с ребенком</a:t>
            </a:r>
            <a:r>
              <a:rPr lang="ru-RU" dirty="0"/>
              <a:t> </a:t>
            </a:r>
            <a:r>
              <a:rPr lang="ru-RU" b="1" dirty="0"/>
              <a:t>о его </a:t>
            </a:r>
            <a:r>
              <a:rPr lang="ru-RU" b="1" dirty="0" smtClean="0"/>
              <a:t>жизни</a:t>
            </a:r>
            <a:r>
              <a:rPr lang="ru-RU" b="1" dirty="0"/>
              <a:t>.</a:t>
            </a:r>
            <a:endParaRPr lang="ru-RU" b="1" dirty="0" smtClean="0"/>
          </a:p>
          <a:p>
            <a:pPr marL="285750" lvl="0" indent="-285750">
              <a:buFont typeface="Arial" panose="020B0604020202020204" pitchFamily="34" charset="0"/>
              <a:buChar char="•"/>
            </a:pPr>
            <a:r>
              <a:rPr lang="ru-RU" b="1" dirty="0" smtClean="0"/>
              <a:t>Уважительно </a:t>
            </a:r>
            <a:r>
              <a:rPr lang="ru-RU" b="1" dirty="0"/>
              <a:t>относитесь </a:t>
            </a:r>
            <a:r>
              <a:rPr lang="ru-RU" b="1" dirty="0" smtClean="0"/>
              <a:t>к тому</a:t>
            </a:r>
            <a:r>
              <a:rPr lang="ru-RU" b="1" dirty="0"/>
              <a:t>, что кажется ему важным и значимым.  </a:t>
            </a:r>
            <a:endParaRPr lang="ru-RU" b="1" dirty="0" smtClean="0"/>
          </a:p>
          <a:p>
            <a:pPr marL="285750" indent="-285750">
              <a:buFont typeface="Arial" panose="020B0604020202020204" pitchFamily="34" charset="0"/>
              <a:buChar char="•"/>
            </a:pPr>
            <a:r>
              <a:rPr lang="ru-RU" sz="2000" b="1" dirty="0" smtClean="0"/>
              <a:t>Не </a:t>
            </a:r>
            <a:r>
              <a:rPr lang="ru-RU" sz="2000" b="1" dirty="0"/>
              <a:t>начинайте общение с </a:t>
            </a:r>
            <a:r>
              <a:rPr lang="ru-RU" sz="2000" b="1" dirty="0" smtClean="0"/>
              <a:t>претензий.</a:t>
            </a:r>
            <a:endParaRPr lang="ru-RU" sz="2000" dirty="0" smtClean="0"/>
          </a:p>
          <a:p>
            <a:pPr marL="285750" indent="-285750">
              <a:buFont typeface="Arial" panose="020B0604020202020204" pitchFamily="34" charset="0"/>
              <a:buChar char="•"/>
            </a:pPr>
            <a:r>
              <a:rPr lang="ru-RU" sz="2000" b="1" dirty="0" smtClean="0"/>
              <a:t>Авторитарный </a:t>
            </a:r>
            <a:r>
              <a:rPr lang="ru-RU" sz="2000" b="1" dirty="0"/>
              <a:t>стиль воспитания для подростков </a:t>
            </a:r>
            <a:r>
              <a:rPr lang="ru-RU" sz="2000" b="1" dirty="0" smtClean="0"/>
              <a:t>неэффективен</a:t>
            </a:r>
            <a:r>
              <a:rPr lang="ru-RU" sz="2000" dirty="0" smtClean="0"/>
              <a:t>.</a:t>
            </a:r>
            <a:endParaRPr lang="ru-RU" sz="2000" dirty="0"/>
          </a:p>
          <a:p>
            <a:pPr marL="285750" indent="-285750">
              <a:buFont typeface="Arial" panose="020B0604020202020204" pitchFamily="34" charset="0"/>
              <a:buChar char="•"/>
            </a:pPr>
            <a:r>
              <a:rPr lang="ru-RU" sz="2000" b="1" dirty="0"/>
              <a:t>Говорите о перспективах в жизни и </a:t>
            </a:r>
            <a:r>
              <a:rPr lang="ru-RU" sz="2000" b="1" dirty="0" smtClean="0"/>
              <a:t>будущем.</a:t>
            </a:r>
            <a:endParaRPr lang="ru-RU" sz="2000" b="1" dirty="0"/>
          </a:p>
          <a:p>
            <a:pPr marL="285750" indent="-285750">
              <a:buFont typeface="Arial" panose="020B0604020202020204" pitchFamily="34" charset="0"/>
              <a:buChar char="•"/>
            </a:pPr>
            <a:r>
              <a:rPr lang="ru-RU" sz="2000" b="1" dirty="0" smtClean="0"/>
              <a:t>Задушевная </a:t>
            </a:r>
            <a:r>
              <a:rPr lang="ru-RU" sz="2000" b="1" dirty="0"/>
              <a:t>беседа на равных всегда лучше, чем «чтение </a:t>
            </a:r>
            <a:r>
              <a:rPr lang="ru-RU" sz="2000" b="1" dirty="0" smtClean="0"/>
              <a:t>лекций». Сделайте </a:t>
            </a:r>
            <a:r>
              <a:rPr lang="ru-RU" sz="2000" b="1" dirty="0"/>
              <a:t>все, чтобы ребенок понял: сама по себе жизнь – эта та ценность, ради которой стоит жить. </a:t>
            </a:r>
          </a:p>
          <a:p>
            <a:pPr marL="285750" indent="-285750">
              <a:buFont typeface="Arial" panose="020B0604020202020204" pitchFamily="34" charset="0"/>
              <a:buChar char="•"/>
            </a:pPr>
            <a:r>
              <a:rPr lang="ru-RU" sz="2000" b="1" dirty="0"/>
              <a:t>Дайте понять ребенку, что опыт поражения также важен, как и опыт в достижении успеха.</a:t>
            </a:r>
            <a:r>
              <a:rPr lang="ru-RU" sz="2000" dirty="0"/>
              <a:t> </a:t>
            </a:r>
          </a:p>
          <a:p>
            <a:pPr marL="285750" indent="-285750">
              <a:buFont typeface="Arial" panose="020B0604020202020204" pitchFamily="34" charset="0"/>
              <a:buChar char="•"/>
            </a:pPr>
            <a:r>
              <a:rPr lang="ru-RU" sz="2000" b="1" dirty="0"/>
              <a:t>Проявите любовь и заботу, разберитесь, что стоит за внешней грубостью ребенка. </a:t>
            </a:r>
          </a:p>
          <a:p>
            <a:pPr marL="285750" indent="-285750">
              <a:buFont typeface="Arial" panose="020B0604020202020204" pitchFamily="34" charset="0"/>
              <a:buChar char="•"/>
            </a:pPr>
            <a:r>
              <a:rPr lang="ru-RU" sz="2000" b="1" dirty="0"/>
              <a:t>Найдите баланс между свободой и несвободой ребенка.</a:t>
            </a:r>
            <a:r>
              <a:rPr lang="ru-RU" sz="2000" dirty="0"/>
              <a:t> </a:t>
            </a:r>
          </a:p>
          <a:p>
            <a:pPr marL="285750" indent="-285750">
              <a:buFont typeface="Arial" panose="020B0604020202020204" pitchFamily="34" charset="0"/>
              <a:buChar char="•"/>
            </a:pPr>
            <a:r>
              <a:rPr lang="ru-RU" sz="2000" b="1" dirty="0"/>
              <a:t>Вовремя обратитесь к </a:t>
            </a:r>
            <a:r>
              <a:rPr lang="ru-RU" sz="2000" b="1" dirty="0" smtClean="0"/>
              <a:t>специалисту.</a:t>
            </a:r>
            <a:r>
              <a:rPr lang="ru-RU" sz="2000" b="1" dirty="0"/>
              <a:t> </a:t>
            </a:r>
            <a:endParaRPr lang="ru-RU" sz="2000" b="1" dirty="0" smtClean="0"/>
          </a:p>
          <a:p>
            <a:pPr marL="285750" indent="-285750">
              <a:buFont typeface="Arial" panose="020B0604020202020204" pitchFamily="34" charset="0"/>
              <a:buChar char="•"/>
            </a:pPr>
            <a:r>
              <a:rPr lang="ru-RU" sz="2000" b="1" dirty="0" smtClean="0"/>
              <a:t>Говорите </a:t>
            </a:r>
            <a:r>
              <a:rPr lang="ru-RU" sz="2000" b="1" dirty="0"/>
              <a:t>с ребенком на серьезные темы: что такое жизнь? в чем смысл жизни? Что такое дружба, любовь, смерть, предательство? </a:t>
            </a:r>
          </a:p>
          <a:p>
            <a:pPr marL="285750" indent="-285750">
              <a:buFont typeface="Arial" panose="020B0604020202020204" pitchFamily="34" charset="0"/>
              <a:buChar char="•"/>
            </a:pPr>
            <a:endParaRPr lang="ru-RU" sz="2000" dirty="0"/>
          </a:p>
        </p:txBody>
      </p:sp>
    </p:spTree>
    <p:extLst>
      <p:ext uri="{BB962C8B-B14F-4D97-AF65-F5344CB8AC3E}">
        <p14:creationId xmlns:p14="http://schemas.microsoft.com/office/powerpoint/2010/main" xmlns="" val="94225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АОУ СОШ №99\Desktop\Батура\псих\00000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175" y="0"/>
            <a:ext cx="91395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51520" y="404664"/>
            <a:ext cx="8568952" cy="6617196"/>
          </a:xfrm>
          <a:prstGeom prst="rect">
            <a:avLst/>
          </a:prstGeom>
        </p:spPr>
        <p:txBody>
          <a:bodyPr wrap="square">
            <a:spAutoFit/>
          </a:bodyPr>
          <a:lstStyle/>
          <a:p>
            <a:pPr algn="ctr"/>
            <a:r>
              <a:rPr lang="ru-RU" sz="4800" b="1" dirty="0" smtClean="0">
                <a:solidFill>
                  <a:srgbClr val="0070C0"/>
                </a:solidFill>
                <a:effectLst>
                  <a:outerShdw blurRad="38100" dist="38100" dir="2700000" algn="tl">
                    <a:srgbClr val="000000">
                      <a:alpha val="43137"/>
                    </a:srgbClr>
                  </a:outerShdw>
                </a:effectLst>
              </a:rPr>
              <a:t>Куда </a:t>
            </a:r>
            <a:r>
              <a:rPr lang="ru-RU" sz="4800" b="1" smtClean="0">
                <a:solidFill>
                  <a:srgbClr val="0070C0"/>
                </a:solidFill>
                <a:effectLst>
                  <a:outerShdw blurRad="38100" dist="38100" dir="2700000" algn="tl">
                    <a:srgbClr val="000000">
                      <a:alpha val="43137"/>
                    </a:srgbClr>
                  </a:outerShdw>
                </a:effectLst>
              </a:rPr>
              <a:t>обращаться.</a:t>
            </a:r>
          </a:p>
          <a:p>
            <a:pPr algn="ctr"/>
            <a:endParaRPr lang="ru-RU" sz="4800" dirty="0" smtClean="0">
              <a:solidFill>
                <a:srgbClr val="0070C0"/>
              </a:solidFill>
            </a:endParaRPr>
          </a:p>
          <a:p>
            <a:pPr marL="914400" indent="-914400">
              <a:buAutoNum type="arabicPeriod"/>
            </a:pPr>
            <a:r>
              <a:rPr lang="ru-RU" sz="2800" b="1" dirty="0" smtClean="0"/>
              <a:t>Всероссийский Детский телефон доверия (бесплатно, круглосуточно) 8-800-2000-122. Психологическое консультирование, экстренная и кризисная психологическая помощь для детей в трудной жизненной ситуации, подростков и их родителей.</a:t>
            </a:r>
          </a:p>
          <a:p>
            <a:pPr marL="914400" indent="-914400">
              <a:buAutoNum type="arabicPeriod"/>
            </a:pPr>
            <a:r>
              <a:rPr lang="ru-RU" sz="2800" b="1" dirty="0" smtClean="0"/>
              <a:t>Городской психиатрический диспансер Камвольная 12. Телефон 231-24-47.</a:t>
            </a:r>
          </a:p>
          <a:p>
            <a:pPr marL="914400" indent="-914400">
              <a:buAutoNum type="arabicPeriod"/>
            </a:pPr>
            <a:r>
              <a:rPr lang="ru-RU" sz="2800" b="1" dirty="0" smtClean="0"/>
              <a:t>Ресурсный центр «Детство» запись на консультирование по телефону 8-995-207-62-25.</a:t>
            </a:r>
          </a:p>
          <a:p>
            <a:pPr marL="914400" indent="-914400">
              <a:buAutoNum type="arabicPeriod"/>
            </a:pPr>
            <a:endParaRPr lang="ru-RU" sz="4800" b="1" dirty="0">
              <a:solidFill>
                <a:srgbClr val="FF0000"/>
              </a:solidFill>
            </a:endParaRPr>
          </a:p>
        </p:txBody>
      </p:sp>
    </p:spTree>
    <p:extLst>
      <p:ext uri="{BB962C8B-B14F-4D97-AF65-F5344CB8AC3E}">
        <p14:creationId xmlns:p14="http://schemas.microsoft.com/office/powerpoint/2010/main" xmlns="" val="1399648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339</TotalTime>
  <Words>637</Words>
  <Application>Microsoft Office PowerPoint</Application>
  <PresentationFormat>Экран (4:3)</PresentationFormat>
  <Paragraphs>59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Соседство</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МАОУ СОШ №99</dc:creator>
  <cp:lastModifiedBy>user</cp:lastModifiedBy>
  <cp:revision>25</cp:revision>
  <dcterms:created xsi:type="dcterms:W3CDTF">2021-02-20T08:32:06Z</dcterms:created>
  <dcterms:modified xsi:type="dcterms:W3CDTF">2021-10-07T06:40:55Z</dcterms:modified>
</cp:coreProperties>
</file>